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81" r:id="rId25"/>
    <p:sldId id="279" r:id="rId26"/>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73" d="100"/>
          <a:sy n="73" d="100"/>
        </p:scale>
        <p:origin x="-42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CO"/>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CO"/>
          </a:p>
        </p:txBody>
      </p:sp>
      <p:sp>
        <p:nvSpPr>
          <p:cNvPr id="4" name="3 Marcador de fecha"/>
          <p:cNvSpPr>
            <a:spLocks noGrp="1"/>
          </p:cNvSpPr>
          <p:nvPr>
            <p:ph type="dt" sz="half" idx="10"/>
          </p:nvPr>
        </p:nvSpPr>
        <p:spPr/>
        <p:txBody>
          <a:bodyPr/>
          <a:lstStyle/>
          <a:p>
            <a:fld id="{C62140FD-289D-468E-9F1D-D54B9FC65178}" type="datetimeFigureOut">
              <a:rPr lang="es-CO" smtClean="0"/>
              <a:pPr/>
              <a:t>22/10/2012</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2C6F33AF-A4C1-4688-A62B-EEE9C4844666}" type="slidenum">
              <a:rPr lang="es-CO" smtClean="0"/>
              <a:pPr/>
              <a:t>‹Nº›</a:t>
            </a:fld>
            <a:endParaRPr lang="es-C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C62140FD-289D-468E-9F1D-D54B9FC65178}" type="datetimeFigureOut">
              <a:rPr lang="es-CO" smtClean="0"/>
              <a:pPr/>
              <a:t>22/10/2012</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2C6F33AF-A4C1-4688-A62B-EEE9C4844666}" type="slidenum">
              <a:rPr lang="es-CO" smtClean="0"/>
              <a:pPr/>
              <a:t>‹Nº›</a:t>
            </a:fld>
            <a:endParaRPr lang="es-C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C62140FD-289D-468E-9F1D-D54B9FC65178}" type="datetimeFigureOut">
              <a:rPr lang="es-CO" smtClean="0"/>
              <a:pPr/>
              <a:t>22/10/2012</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2C6F33AF-A4C1-4688-A62B-EEE9C4844666}" type="slidenum">
              <a:rPr lang="es-CO" smtClean="0"/>
              <a:pPr/>
              <a:t>‹Nº›</a:t>
            </a:fld>
            <a:endParaRPr lang="es-C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C62140FD-289D-468E-9F1D-D54B9FC65178}" type="datetimeFigureOut">
              <a:rPr lang="es-CO" smtClean="0"/>
              <a:pPr/>
              <a:t>22/10/2012</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2C6F33AF-A4C1-4688-A62B-EEE9C4844666}" type="slidenum">
              <a:rPr lang="es-CO" smtClean="0"/>
              <a:pPr/>
              <a:t>‹Nº›</a:t>
            </a:fld>
            <a:endParaRPr lang="es-C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C62140FD-289D-468E-9F1D-D54B9FC65178}" type="datetimeFigureOut">
              <a:rPr lang="es-CO" smtClean="0"/>
              <a:pPr/>
              <a:t>22/10/2012</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2C6F33AF-A4C1-4688-A62B-EEE9C4844666}" type="slidenum">
              <a:rPr lang="es-CO" smtClean="0"/>
              <a:pPr/>
              <a:t>‹Nº›</a:t>
            </a:fld>
            <a:endParaRPr lang="es-C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fecha"/>
          <p:cNvSpPr>
            <a:spLocks noGrp="1"/>
          </p:cNvSpPr>
          <p:nvPr>
            <p:ph type="dt" sz="half" idx="10"/>
          </p:nvPr>
        </p:nvSpPr>
        <p:spPr/>
        <p:txBody>
          <a:bodyPr/>
          <a:lstStyle/>
          <a:p>
            <a:fld id="{C62140FD-289D-468E-9F1D-D54B9FC65178}" type="datetimeFigureOut">
              <a:rPr lang="es-CO" smtClean="0"/>
              <a:pPr/>
              <a:t>22/10/2012</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2C6F33AF-A4C1-4688-A62B-EEE9C4844666}" type="slidenum">
              <a:rPr lang="es-CO" smtClean="0"/>
              <a:pPr/>
              <a:t>‹Nº›</a:t>
            </a:fld>
            <a:endParaRPr lang="es-C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6 Marcador de fecha"/>
          <p:cNvSpPr>
            <a:spLocks noGrp="1"/>
          </p:cNvSpPr>
          <p:nvPr>
            <p:ph type="dt" sz="half" idx="10"/>
          </p:nvPr>
        </p:nvSpPr>
        <p:spPr/>
        <p:txBody>
          <a:bodyPr/>
          <a:lstStyle/>
          <a:p>
            <a:fld id="{C62140FD-289D-468E-9F1D-D54B9FC65178}" type="datetimeFigureOut">
              <a:rPr lang="es-CO" smtClean="0"/>
              <a:pPr/>
              <a:t>22/10/2012</a:t>
            </a:fld>
            <a:endParaRPr lang="es-CO"/>
          </a:p>
        </p:txBody>
      </p:sp>
      <p:sp>
        <p:nvSpPr>
          <p:cNvPr id="8" name="7 Marcador de pie de página"/>
          <p:cNvSpPr>
            <a:spLocks noGrp="1"/>
          </p:cNvSpPr>
          <p:nvPr>
            <p:ph type="ftr" sz="quarter" idx="11"/>
          </p:nvPr>
        </p:nvSpPr>
        <p:spPr/>
        <p:txBody>
          <a:bodyPr/>
          <a:lstStyle/>
          <a:p>
            <a:endParaRPr lang="es-CO"/>
          </a:p>
        </p:txBody>
      </p:sp>
      <p:sp>
        <p:nvSpPr>
          <p:cNvPr id="9" name="8 Marcador de número de diapositiva"/>
          <p:cNvSpPr>
            <a:spLocks noGrp="1"/>
          </p:cNvSpPr>
          <p:nvPr>
            <p:ph type="sldNum" sz="quarter" idx="12"/>
          </p:nvPr>
        </p:nvSpPr>
        <p:spPr/>
        <p:txBody>
          <a:bodyPr/>
          <a:lstStyle/>
          <a:p>
            <a:fld id="{2C6F33AF-A4C1-4688-A62B-EEE9C4844666}" type="slidenum">
              <a:rPr lang="es-CO" smtClean="0"/>
              <a:pPr/>
              <a:t>‹Nº›</a:t>
            </a:fld>
            <a:endParaRPr lang="es-C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fecha"/>
          <p:cNvSpPr>
            <a:spLocks noGrp="1"/>
          </p:cNvSpPr>
          <p:nvPr>
            <p:ph type="dt" sz="half" idx="10"/>
          </p:nvPr>
        </p:nvSpPr>
        <p:spPr/>
        <p:txBody>
          <a:bodyPr/>
          <a:lstStyle/>
          <a:p>
            <a:fld id="{C62140FD-289D-468E-9F1D-D54B9FC65178}" type="datetimeFigureOut">
              <a:rPr lang="es-CO" smtClean="0"/>
              <a:pPr/>
              <a:t>22/10/2012</a:t>
            </a:fld>
            <a:endParaRPr lang="es-CO"/>
          </a:p>
        </p:txBody>
      </p:sp>
      <p:sp>
        <p:nvSpPr>
          <p:cNvPr id="4" name="3 Marcador de pie de página"/>
          <p:cNvSpPr>
            <a:spLocks noGrp="1"/>
          </p:cNvSpPr>
          <p:nvPr>
            <p:ph type="ftr" sz="quarter" idx="11"/>
          </p:nvPr>
        </p:nvSpPr>
        <p:spPr/>
        <p:txBody>
          <a:bodyPr/>
          <a:lstStyle/>
          <a:p>
            <a:endParaRPr lang="es-CO"/>
          </a:p>
        </p:txBody>
      </p:sp>
      <p:sp>
        <p:nvSpPr>
          <p:cNvPr id="5" name="4 Marcador de número de diapositiva"/>
          <p:cNvSpPr>
            <a:spLocks noGrp="1"/>
          </p:cNvSpPr>
          <p:nvPr>
            <p:ph type="sldNum" sz="quarter" idx="12"/>
          </p:nvPr>
        </p:nvSpPr>
        <p:spPr/>
        <p:txBody>
          <a:bodyPr/>
          <a:lstStyle/>
          <a:p>
            <a:fld id="{2C6F33AF-A4C1-4688-A62B-EEE9C4844666}" type="slidenum">
              <a:rPr lang="es-CO" smtClean="0"/>
              <a:pPr/>
              <a:t>‹Nº›</a:t>
            </a:fld>
            <a:endParaRPr lang="es-C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C62140FD-289D-468E-9F1D-D54B9FC65178}" type="datetimeFigureOut">
              <a:rPr lang="es-CO" smtClean="0"/>
              <a:pPr/>
              <a:t>22/10/2012</a:t>
            </a:fld>
            <a:endParaRPr lang="es-CO"/>
          </a:p>
        </p:txBody>
      </p:sp>
      <p:sp>
        <p:nvSpPr>
          <p:cNvPr id="3" name="2 Marcador de pie de página"/>
          <p:cNvSpPr>
            <a:spLocks noGrp="1"/>
          </p:cNvSpPr>
          <p:nvPr>
            <p:ph type="ftr" sz="quarter" idx="11"/>
          </p:nvPr>
        </p:nvSpPr>
        <p:spPr/>
        <p:txBody>
          <a:bodyPr/>
          <a:lstStyle/>
          <a:p>
            <a:endParaRPr lang="es-CO"/>
          </a:p>
        </p:txBody>
      </p:sp>
      <p:sp>
        <p:nvSpPr>
          <p:cNvPr id="4" name="3 Marcador de número de diapositiva"/>
          <p:cNvSpPr>
            <a:spLocks noGrp="1"/>
          </p:cNvSpPr>
          <p:nvPr>
            <p:ph type="sldNum" sz="quarter" idx="12"/>
          </p:nvPr>
        </p:nvSpPr>
        <p:spPr/>
        <p:txBody>
          <a:bodyPr/>
          <a:lstStyle/>
          <a:p>
            <a:fld id="{2C6F33AF-A4C1-4688-A62B-EEE9C4844666}" type="slidenum">
              <a:rPr lang="es-CO" smtClean="0"/>
              <a:pPr/>
              <a:t>‹Nº›</a:t>
            </a:fld>
            <a:endParaRPr lang="es-C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CO"/>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C62140FD-289D-468E-9F1D-D54B9FC65178}" type="datetimeFigureOut">
              <a:rPr lang="es-CO" smtClean="0"/>
              <a:pPr/>
              <a:t>22/10/2012</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2C6F33AF-A4C1-4688-A62B-EEE9C4844666}" type="slidenum">
              <a:rPr lang="es-CO" smtClean="0"/>
              <a:pPr/>
              <a:t>‹Nº›</a:t>
            </a:fld>
            <a:endParaRPr lang="es-C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CO"/>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C62140FD-289D-468E-9F1D-D54B9FC65178}" type="datetimeFigureOut">
              <a:rPr lang="es-CO" smtClean="0"/>
              <a:pPr/>
              <a:t>22/10/2012</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2C6F33AF-A4C1-4688-A62B-EEE9C4844666}" type="slidenum">
              <a:rPr lang="es-CO" smtClean="0"/>
              <a:pPr/>
              <a:t>‹Nº›</a:t>
            </a:fld>
            <a:endParaRPr lang="es-C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5000">
              <a:schemeClr val="tx2">
                <a:lumMod val="40000"/>
                <a:lumOff val="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2140FD-289D-468E-9F1D-D54B9FC65178}" type="datetimeFigureOut">
              <a:rPr lang="es-CO" smtClean="0"/>
              <a:pPr/>
              <a:t>22/10/2012</a:t>
            </a:fld>
            <a:endParaRPr lang="es-CO"/>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6F33AF-A4C1-4688-A62B-EEE9C4844666}" type="slidenum">
              <a:rPr lang="es-CO" smtClean="0"/>
              <a:pPr/>
              <a:t>‹Nº›</a:t>
            </a:fld>
            <a:endParaRPr lang="es-CO"/>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es.wikipedia.org/wiki/SCSI" TargetMode="External"/><Relationship Id="rId2" Type="http://schemas.openxmlformats.org/officeDocument/2006/relationships/image" Target="../media/image8.jpeg"/><Relationship Id="rId1" Type="http://schemas.openxmlformats.org/officeDocument/2006/relationships/slideLayout" Target="../slideLayouts/slideLayout2.xml"/><Relationship Id="rId4" Type="http://schemas.openxmlformats.org/officeDocument/2006/relationships/hyperlink" Target="http://es.wikipedia.org/wiki/Mbps"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CO" dirty="0" smtClean="0"/>
              <a:t>BUSES DEL PC</a:t>
            </a:r>
            <a:endParaRPr lang="es-CO"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b="1" dirty="0" smtClean="0"/>
              <a:t>SCSI</a:t>
            </a:r>
            <a:endParaRPr lang="es-CO" b="1" dirty="0"/>
          </a:p>
        </p:txBody>
      </p:sp>
      <p:pic>
        <p:nvPicPr>
          <p:cNvPr id="4" name="3 Marcador de contenido" descr="SCSI.jpg"/>
          <p:cNvPicPr>
            <a:picLocks noGrp="1" noChangeAspect="1"/>
          </p:cNvPicPr>
          <p:nvPr>
            <p:ph idx="1"/>
          </p:nvPr>
        </p:nvPicPr>
        <p:blipFill>
          <a:blip r:embed="rId2" cstate="print"/>
          <a:stretch>
            <a:fillRect/>
          </a:stretch>
        </p:blipFill>
        <p:spPr>
          <a:xfrm>
            <a:off x="4932040" y="1556792"/>
            <a:ext cx="4008445" cy="4392488"/>
          </a:xfrm>
        </p:spPr>
      </p:pic>
      <p:sp>
        <p:nvSpPr>
          <p:cNvPr id="6" name="5 Rectángulo"/>
          <p:cNvSpPr/>
          <p:nvPr/>
        </p:nvSpPr>
        <p:spPr>
          <a:xfrm>
            <a:off x="216024" y="1363990"/>
            <a:ext cx="4572000" cy="4801314"/>
          </a:xfrm>
          <a:prstGeom prst="rect">
            <a:avLst/>
          </a:prstGeom>
        </p:spPr>
        <p:txBody>
          <a:bodyPr>
            <a:spAutoFit/>
          </a:bodyPr>
          <a:lstStyle/>
          <a:p>
            <a:r>
              <a:rPr lang="es-CO" dirty="0" smtClean="0"/>
              <a:t>Son discos duros de gran capacidad </a:t>
            </a:r>
            <a:r>
              <a:rPr lang="es-CO" dirty="0" err="1" smtClean="0"/>
              <a:t>dealmacenamiento</a:t>
            </a:r>
            <a:r>
              <a:rPr lang="es-CO" dirty="0" smtClean="0"/>
              <a:t> . Se presentan bajo tres </a:t>
            </a:r>
            <a:r>
              <a:rPr lang="es-CO" dirty="0" err="1" smtClean="0"/>
              <a:t>especificaciones:</a:t>
            </a:r>
            <a:r>
              <a:rPr lang="es-CO" dirty="0" err="1" smtClean="0">
                <a:hlinkClick r:id="rId3"/>
              </a:rPr>
              <a:t>SCSI</a:t>
            </a:r>
            <a:r>
              <a:rPr lang="es-CO" dirty="0" err="1" smtClean="0"/>
              <a:t>Estándar</a:t>
            </a:r>
            <a:r>
              <a:rPr lang="es-CO" dirty="0" smtClean="0"/>
              <a:t> (Standard SCSI), SCSI Rápido (</a:t>
            </a:r>
            <a:r>
              <a:rPr lang="es-CO" dirty="0" err="1" smtClean="0"/>
              <a:t>Fast</a:t>
            </a:r>
            <a:r>
              <a:rPr lang="es-CO" dirty="0" smtClean="0"/>
              <a:t> SCSI) </a:t>
            </a:r>
            <a:r>
              <a:rPr lang="es-CO" dirty="0" err="1" smtClean="0"/>
              <a:t>ySCSI</a:t>
            </a:r>
            <a:r>
              <a:rPr lang="es-CO" dirty="0" smtClean="0"/>
              <a:t> Ancho-Rápido (</a:t>
            </a:r>
            <a:r>
              <a:rPr lang="es-CO" dirty="0" err="1" smtClean="0"/>
              <a:t>Fast-Wide</a:t>
            </a:r>
            <a:r>
              <a:rPr lang="es-CO" dirty="0" smtClean="0"/>
              <a:t> SCSI). Su tiempo medio </a:t>
            </a:r>
            <a:r>
              <a:rPr lang="es-CO" dirty="0" err="1" smtClean="0"/>
              <a:t>deacceso</a:t>
            </a:r>
            <a:r>
              <a:rPr lang="es-CO" dirty="0" smtClean="0"/>
              <a:t> puede llegar a 7 </a:t>
            </a:r>
            <a:r>
              <a:rPr lang="es-CO" dirty="0" err="1" smtClean="0"/>
              <a:t>mseg</a:t>
            </a:r>
            <a:r>
              <a:rPr lang="es-CO" dirty="0" smtClean="0"/>
              <a:t> y su velocidad de </a:t>
            </a:r>
            <a:r>
              <a:rPr lang="es-CO" dirty="0" err="1" smtClean="0"/>
              <a:t>transmisiónsecuencial</a:t>
            </a:r>
            <a:r>
              <a:rPr lang="es-CO" dirty="0" smtClean="0"/>
              <a:t> de información puede alcanzar teóricamente los5 Mbps en los discos SCSI Estándares, los 10 Mbps en </a:t>
            </a:r>
            <a:r>
              <a:rPr lang="es-CO" dirty="0" err="1" smtClean="0"/>
              <a:t>losdiscos</a:t>
            </a:r>
            <a:r>
              <a:rPr lang="es-CO" dirty="0" smtClean="0"/>
              <a:t> SCSI Rápidos y los 20</a:t>
            </a:r>
            <a:r>
              <a:rPr lang="es-CO" dirty="0" smtClean="0">
                <a:hlinkClick r:id="rId4"/>
              </a:rPr>
              <a:t>Mbps</a:t>
            </a:r>
            <a:r>
              <a:rPr lang="es-CO" dirty="0" smtClean="0"/>
              <a:t>en los discos </a:t>
            </a:r>
            <a:r>
              <a:rPr lang="es-CO" dirty="0" err="1" smtClean="0"/>
              <a:t>SCSIAnchos</a:t>
            </a:r>
            <a:r>
              <a:rPr lang="es-CO" dirty="0" smtClean="0"/>
              <a:t>-Rápidos (SCSI-2). Un controlador SCSI </a:t>
            </a:r>
            <a:r>
              <a:rPr lang="es-CO" dirty="0" err="1" smtClean="0"/>
              <a:t>puedemanejar</a:t>
            </a:r>
            <a:r>
              <a:rPr lang="es-CO" dirty="0" smtClean="0"/>
              <a:t> hasta 7 discos duros SCSI (o 7 periféricos SCSI)con conexión tipo margarita (</a:t>
            </a:r>
            <a:r>
              <a:rPr lang="es-CO" dirty="0" err="1" smtClean="0"/>
              <a:t>daisy-chain</a:t>
            </a:r>
            <a:r>
              <a:rPr lang="es-CO" dirty="0" smtClean="0"/>
              <a:t>). A diferencia delos discos IDE, pueden trabajar asincrónicamente </a:t>
            </a:r>
            <a:r>
              <a:rPr lang="es-CO" dirty="0" err="1" smtClean="0"/>
              <a:t>conrelación</a:t>
            </a:r>
            <a:r>
              <a:rPr lang="es-CO" dirty="0" smtClean="0"/>
              <a:t> al microprocesador, lo que los vuelve más rápidos.</a:t>
            </a:r>
            <a:endParaRPr lang="es-CO"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txBox="1">
            <a:spLocks/>
          </p:cNvSpPr>
          <p:nvPr/>
        </p:nvSpPr>
        <p:spPr>
          <a:xfrm>
            <a:off x="685800" y="2130425"/>
            <a:ext cx="7772400" cy="1470025"/>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CO" sz="4400" b="0" i="0" u="none" strike="noStrike" kern="1200" cap="none" spc="0" normalizeH="0" baseline="0" noProof="0" dirty="0" smtClean="0">
                <a:ln>
                  <a:noFill/>
                </a:ln>
                <a:solidFill>
                  <a:schemeClr val="tx1"/>
                </a:solidFill>
                <a:effectLst/>
                <a:uLnTx/>
                <a:uFillTx/>
                <a:latin typeface="+mj-lt"/>
                <a:ea typeface="+mj-ea"/>
                <a:cs typeface="+mj-cs"/>
              </a:rPr>
              <a:t>CLASES DE MEMORIA</a:t>
            </a:r>
            <a:endParaRPr kumimoji="0" lang="es-CO" sz="44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dirty="0" smtClean="0"/>
              <a:t>SIMM</a:t>
            </a:r>
            <a:r>
              <a:rPr lang="es-CO" dirty="0" smtClean="0"/>
              <a:t> </a:t>
            </a:r>
            <a:r>
              <a:rPr lang="es-ES" dirty="0" smtClean="0"/>
              <a:t>Single In-line Memory Module</a:t>
            </a:r>
            <a:endParaRPr lang="es-CO" dirty="0"/>
          </a:p>
        </p:txBody>
      </p:sp>
      <p:pic>
        <p:nvPicPr>
          <p:cNvPr id="4" name="3 Marcador de contenido" descr="SIMM.jpg"/>
          <p:cNvPicPr>
            <a:picLocks noGrp="1" noChangeAspect="1"/>
          </p:cNvPicPr>
          <p:nvPr>
            <p:ph idx="1"/>
          </p:nvPr>
        </p:nvPicPr>
        <p:blipFill>
          <a:blip r:embed="rId2" cstate="print"/>
          <a:srcRect t="23982" r="1538" b="22059"/>
          <a:stretch>
            <a:fillRect/>
          </a:stretch>
        </p:blipFill>
        <p:spPr>
          <a:xfrm rot="16200000">
            <a:off x="4896036" y="2456892"/>
            <a:ext cx="4608512" cy="2664296"/>
          </a:xfrm>
        </p:spPr>
      </p:pic>
      <p:sp>
        <p:nvSpPr>
          <p:cNvPr id="5" name="4 Rectángulo"/>
          <p:cNvSpPr/>
          <p:nvPr/>
        </p:nvSpPr>
        <p:spPr>
          <a:xfrm>
            <a:off x="683568" y="1844824"/>
            <a:ext cx="4572000" cy="3416320"/>
          </a:xfrm>
          <a:prstGeom prst="rect">
            <a:avLst/>
          </a:prstGeom>
        </p:spPr>
        <p:txBody>
          <a:bodyPr>
            <a:spAutoFit/>
          </a:bodyPr>
          <a:lstStyle/>
          <a:p>
            <a:r>
              <a:rPr lang="es-CO" dirty="0" smtClean="0"/>
              <a:t>Es un formato para módulos de memoria RAM que consisten en placas de circuito impreso sobre las que se montan los integrados de memoria DRAM. Estos módulos se inserta en zócalos sobre la placa base. Los contactos en ambas caras están interconectados, esta es la mayor diferencia respecto de sus sucesores los </a:t>
            </a:r>
            <a:r>
              <a:rPr lang="es-CO" dirty="0" err="1" smtClean="0"/>
              <a:t>DIMMs</a:t>
            </a:r>
            <a:r>
              <a:rPr lang="es-CO" dirty="0" smtClean="0"/>
              <a:t>. Fueron muy populares desde principios de los 80 hasta finales de los 90, el formato fue estandarizado por JEDEC bajo el número JESD-21C.</a:t>
            </a:r>
          </a:p>
          <a:p>
            <a:endParaRPr lang="es-CO"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O" b="1" dirty="0" smtClean="0"/>
              <a:t>DIMM </a:t>
            </a:r>
            <a:r>
              <a:rPr lang="es-ES" dirty="0" smtClean="0"/>
              <a:t>Dual In-line Memory Module</a:t>
            </a:r>
            <a:endParaRPr lang="es-CO" b="1" dirty="0"/>
          </a:p>
        </p:txBody>
      </p:sp>
      <p:pic>
        <p:nvPicPr>
          <p:cNvPr id="4" name="3 Marcador de contenido" descr="DIMM.jpg"/>
          <p:cNvPicPr>
            <a:picLocks noGrp="1" noChangeAspect="1"/>
          </p:cNvPicPr>
          <p:nvPr>
            <p:ph idx="1"/>
          </p:nvPr>
        </p:nvPicPr>
        <p:blipFill>
          <a:blip r:embed="rId2" cstate="print"/>
          <a:stretch>
            <a:fillRect/>
          </a:stretch>
        </p:blipFill>
        <p:spPr>
          <a:xfrm>
            <a:off x="1475656" y="1196752"/>
            <a:ext cx="5760640" cy="1695450"/>
          </a:xfrm>
        </p:spPr>
      </p:pic>
      <p:sp>
        <p:nvSpPr>
          <p:cNvPr id="5" name="4 Rectángulo"/>
          <p:cNvSpPr/>
          <p:nvPr/>
        </p:nvSpPr>
        <p:spPr>
          <a:xfrm>
            <a:off x="323528" y="2996952"/>
            <a:ext cx="4176464" cy="3416320"/>
          </a:xfrm>
          <a:prstGeom prst="rect">
            <a:avLst/>
          </a:prstGeom>
        </p:spPr>
        <p:txBody>
          <a:bodyPr wrap="square">
            <a:spAutoFit/>
          </a:bodyPr>
          <a:lstStyle/>
          <a:p>
            <a:pPr algn="just"/>
            <a:r>
              <a:rPr lang="es-CO" dirty="0" smtClean="0"/>
              <a:t>Módulo de Memoria en línea doble. Son módulos de memoria RAM utilizados en ordenadores personales. Se trata de un pequeño circuito impreso que contiene chips de memoria y se conecta directamente en ranuras de la placa base. Los módulos DIMM son reconocibles externamente por poseer sus contactos (o pines) separados en ambos lados, a diferencia de los SIMM que poseen los contactos de modo que los de un lado están unidos con los del otro.</a:t>
            </a:r>
            <a:endParaRPr lang="es-CO" dirty="0"/>
          </a:p>
        </p:txBody>
      </p:sp>
      <p:sp>
        <p:nvSpPr>
          <p:cNvPr id="6" name="5 Rectángulo"/>
          <p:cNvSpPr/>
          <p:nvPr/>
        </p:nvSpPr>
        <p:spPr>
          <a:xfrm>
            <a:off x="4644008" y="3212976"/>
            <a:ext cx="4104456" cy="2862322"/>
          </a:xfrm>
          <a:prstGeom prst="rect">
            <a:avLst/>
          </a:prstGeom>
        </p:spPr>
        <p:txBody>
          <a:bodyPr wrap="square">
            <a:spAutoFit/>
          </a:bodyPr>
          <a:lstStyle/>
          <a:p>
            <a:pPr algn="just"/>
            <a:r>
              <a:rPr lang="es-CO" dirty="0" smtClean="0"/>
              <a:t>Las memorias DIMM comenzaron a reemplazar a las SIMM como el tipo predominante de memoria cuando los microprocesadores Intel Pentium dominaron el mercado.</a:t>
            </a:r>
          </a:p>
          <a:p>
            <a:pPr algn="just"/>
            <a:r>
              <a:rPr lang="es-CO" dirty="0" smtClean="0"/>
              <a:t> </a:t>
            </a:r>
          </a:p>
          <a:p>
            <a:pPr algn="just"/>
            <a:r>
              <a:rPr lang="es-CO" dirty="0" smtClean="0"/>
              <a:t>Un DIMM puede comunicarse con el Cache a 64 bits (y algunos a 72 bits) en vez de que se salga por la calle de los 32 bits de los SIMM.</a:t>
            </a:r>
            <a:endParaRPr lang="es-CO"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363272" cy="1143000"/>
          </a:xfrm>
        </p:spPr>
        <p:txBody>
          <a:bodyPr>
            <a:normAutofit fontScale="90000"/>
          </a:bodyPr>
          <a:lstStyle/>
          <a:p>
            <a:r>
              <a:rPr lang="es-CO" b="1" dirty="0" smtClean="0"/>
              <a:t>RIMM </a:t>
            </a:r>
            <a:r>
              <a:rPr lang="es-ES" dirty="0" smtClean="0"/>
              <a:t>Rambus In-line Memory Module</a:t>
            </a:r>
            <a:endParaRPr lang="es-CO" b="1" dirty="0"/>
          </a:p>
        </p:txBody>
      </p:sp>
      <p:pic>
        <p:nvPicPr>
          <p:cNvPr id="4" name="3 Marcador de contenido" descr="RIMM.jpg"/>
          <p:cNvPicPr>
            <a:picLocks noGrp="1" noChangeAspect="1"/>
          </p:cNvPicPr>
          <p:nvPr>
            <p:ph idx="1"/>
          </p:nvPr>
        </p:nvPicPr>
        <p:blipFill>
          <a:blip r:embed="rId2" cstate="print"/>
          <a:stretch>
            <a:fillRect/>
          </a:stretch>
        </p:blipFill>
        <p:spPr>
          <a:xfrm>
            <a:off x="1115616" y="1268760"/>
            <a:ext cx="6696744" cy="1562100"/>
          </a:xfrm>
        </p:spPr>
      </p:pic>
      <p:sp>
        <p:nvSpPr>
          <p:cNvPr id="6" name="5 Rectángulo"/>
          <p:cNvSpPr/>
          <p:nvPr/>
        </p:nvSpPr>
        <p:spPr>
          <a:xfrm>
            <a:off x="1187624" y="3212976"/>
            <a:ext cx="6768752" cy="1477328"/>
          </a:xfrm>
          <a:prstGeom prst="rect">
            <a:avLst/>
          </a:prstGeom>
        </p:spPr>
        <p:txBody>
          <a:bodyPr wrap="square">
            <a:spAutoFit/>
          </a:bodyPr>
          <a:lstStyle/>
          <a:p>
            <a:pPr algn="just"/>
            <a:r>
              <a:rPr lang="es-CO" dirty="0" smtClean="0"/>
              <a:t>designa a los módulos de memoria RAM que utilizan una tecnología denominada RDRAM, desarrollada por Rambus Inc. a mediados de los años 1990 con el fin de introducir un módulo de memoria con niveles de rendimiento muy superiores a los módulos de memoria SDRAM de 100 MHz y 133 MHz disponibles en aquellos años.</a:t>
            </a:r>
            <a:endParaRPr lang="es-CO" dirty="0"/>
          </a:p>
        </p:txBody>
      </p:sp>
      <p:sp>
        <p:nvSpPr>
          <p:cNvPr id="7" name="6 Rectángulo"/>
          <p:cNvSpPr/>
          <p:nvPr/>
        </p:nvSpPr>
        <p:spPr>
          <a:xfrm>
            <a:off x="1187624" y="4869160"/>
            <a:ext cx="6768752" cy="923330"/>
          </a:xfrm>
          <a:prstGeom prst="rect">
            <a:avLst/>
          </a:prstGeom>
        </p:spPr>
        <p:txBody>
          <a:bodyPr wrap="square">
            <a:spAutoFit/>
          </a:bodyPr>
          <a:lstStyle/>
          <a:p>
            <a:r>
              <a:rPr lang="es-ES" dirty="0" smtClean="0"/>
              <a:t>Los módulos RIMM RDRAM cuentan con 184 pines y debido a sus altas frecuencias de trabajo requieren de difusores de calor consistentes en una placa metálica que recubre los chips del módulo.</a:t>
            </a:r>
            <a:endParaRPr lang="es-CO"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O" b="1" dirty="0" smtClean="0"/>
              <a:t>SDR </a:t>
            </a:r>
            <a:r>
              <a:rPr lang="es-ES" dirty="0" smtClean="0"/>
              <a:t>Synchronous Dynamic Random Access Memory </a:t>
            </a:r>
            <a:endParaRPr lang="es-CO" b="1" dirty="0"/>
          </a:p>
        </p:txBody>
      </p:sp>
      <p:pic>
        <p:nvPicPr>
          <p:cNvPr id="6" name="5 Marcador de contenido" descr="SDR.jpg"/>
          <p:cNvPicPr>
            <a:picLocks noGrp="1" noChangeAspect="1"/>
          </p:cNvPicPr>
          <p:nvPr>
            <p:ph idx="1"/>
          </p:nvPr>
        </p:nvPicPr>
        <p:blipFill>
          <a:blip r:embed="rId2" cstate="print"/>
          <a:stretch>
            <a:fillRect/>
          </a:stretch>
        </p:blipFill>
        <p:spPr>
          <a:xfrm>
            <a:off x="1259632" y="1484784"/>
            <a:ext cx="6696744" cy="2232248"/>
          </a:xfrm>
        </p:spPr>
      </p:pic>
      <p:sp>
        <p:nvSpPr>
          <p:cNvPr id="7" name="6 Rectángulo"/>
          <p:cNvSpPr/>
          <p:nvPr/>
        </p:nvSpPr>
        <p:spPr>
          <a:xfrm>
            <a:off x="2195736" y="3933056"/>
            <a:ext cx="4572000" cy="2308324"/>
          </a:xfrm>
          <a:prstGeom prst="rect">
            <a:avLst/>
          </a:prstGeom>
        </p:spPr>
        <p:txBody>
          <a:bodyPr>
            <a:spAutoFit/>
          </a:bodyPr>
          <a:lstStyle/>
          <a:p>
            <a:r>
              <a:rPr lang="es-ES" dirty="0" smtClean="0"/>
              <a:t>Es una memoria dinámica de acceso aleatorio DRAM que tiene una interfaz síncrona. Tradicionalmente, la memoria dinámica de acceso aleatorio DRAM tenía una interfaz asíncrona, lo que significaba que el cambio de estado de la memoria se efectúa un cierto tiempo (marcado por las características de la memoria) desde que cambian sus entradas.</a:t>
            </a:r>
            <a:endParaRPr lang="es-CO"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b="1" dirty="0" smtClean="0"/>
              <a:t>DDR </a:t>
            </a:r>
            <a:r>
              <a:rPr lang="es-ES" dirty="0" err="1" smtClean="0"/>
              <a:t>Double</a:t>
            </a:r>
            <a:r>
              <a:rPr lang="es-ES" dirty="0" smtClean="0"/>
              <a:t> Data </a:t>
            </a:r>
            <a:r>
              <a:rPr lang="es-ES" dirty="0" err="1" smtClean="0"/>
              <a:t>Rate</a:t>
            </a:r>
            <a:endParaRPr lang="es-CO" b="1" dirty="0"/>
          </a:p>
        </p:txBody>
      </p:sp>
      <p:pic>
        <p:nvPicPr>
          <p:cNvPr id="4" name="3 Marcador de contenido" descr="DDR.jpg"/>
          <p:cNvPicPr>
            <a:picLocks noGrp="1" noChangeAspect="1"/>
          </p:cNvPicPr>
          <p:nvPr>
            <p:ph idx="1"/>
          </p:nvPr>
        </p:nvPicPr>
        <p:blipFill>
          <a:blip r:embed="rId2" cstate="print"/>
          <a:srcRect l="1242" t="46" b="947"/>
          <a:stretch>
            <a:fillRect/>
          </a:stretch>
        </p:blipFill>
        <p:spPr>
          <a:xfrm>
            <a:off x="370507" y="2132856"/>
            <a:ext cx="3423380" cy="3373670"/>
          </a:xfrm>
        </p:spPr>
      </p:pic>
      <p:sp>
        <p:nvSpPr>
          <p:cNvPr id="5" name="4 Rectángulo"/>
          <p:cNvSpPr/>
          <p:nvPr/>
        </p:nvSpPr>
        <p:spPr>
          <a:xfrm>
            <a:off x="4283968" y="2204864"/>
            <a:ext cx="3744416" cy="3139321"/>
          </a:xfrm>
          <a:prstGeom prst="rect">
            <a:avLst/>
          </a:prstGeom>
        </p:spPr>
        <p:txBody>
          <a:bodyPr wrap="square">
            <a:spAutoFit/>
          </a:bodyPr>
          <a:lstStyle/>
          <a:p>
            <a:r>
              <a:rPr lang="es-ES" dirty="0" smtClean="0"/>
              <a:t>significa doble tasa de transferencia de datos en español. Son módulos de memoria RAM compuestos por memorias síncronas (SDRAM), disponibles en encapsulado DIMM, que permite la transferencia de datos por dos canales distintos simultáneamente en un mismo ciclo de reloj. Los módulos DDR soportan una capacidad máxima de 1 GB (1 073 741 824 bytes).</a:t>
            </a:r>
            <a:endParaRPr lang="es-CO"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b="1" dirty="0" smtClean="0"/>
              <a:t>DDR2 </a:t>
            </a:r>
            <a:endParaRPr lang="es-CO" b="1" dirty="0"/>
          </a:p>
        </p:txBody>
      </p:sp>
      <p:pic>
        <p:nvPicPr>
          <p:cNvPr id="4" name="3 Marcador de contenido" descr="DDR2.jpg"/>
          <p:cNvPicPr>
            <a:picLocks noGrp="1" noChangeAspect="1"/>
          </p:cNvPicPr>
          <p:nvPr>
            <p:ph idx="1"/>
          </p:nvPr>
        </p:nvPicPr>
        <p:blipFill>
          <a:blip r:embed="rId2" cstate="print"/>
          <a:stretch>
            <a:fillRect/>
          </a:stretch>
        </p:blipFill>
        <p:spPr>
          <a:xfrm>
            <a:off x="683568" y="1340768"/>
            <a:ext cx="7848872" cy="1447800"/>
          </a:xfrm>
        </p:spPr>
      </p:pic>
      <p:sp>
        <p:nvSpPr>
          <p:cNvPr id="5" name="4 Rectángulo"/>
          <p:cNvSpPr/>
          <p:nvPr/>
        </p:nvSpPr>
        <p:spPr>
          <a:xfrm>
            <a:off x="395536" y="2926685"/>
            <a:ext cx="8424936" cy="646331"/>
          </a:xfrm>
          <a:prstGeom prst="rect">
            <a:avLst/>
          </a:prstGeom>
        </p:spPr>
        <p:txBody>
          <a:bodyPr wrap="square">
            <a:spAutoFit/>
          </a:bodyPr>
          <a:lstStyle/>
          <a:p>
            <a:r>
              <a:rPr lang="es-CO" dirty="0" smtClean="0"/>
              <a:t>DDR2 es un tipo de memoria RAM. Forma parte de la familia SDRAM de tecnologías de memoria de acceso aleatorio, que es una de las muchas implementaciones de la DRAM.</a:t>
            </a:r>
            <a:endParaRPr lang="es-CO" dirty="0"/>
          </a:p>
        </p:txBody>
      </p:sp>
      <p:sp>
        <p:nvSpPr>
          <p:cNvPr id="6" name="5 Rectángulo"/>
          <p:cNvSpPr/>
          <p:nvPr/>
        </p:nvSpPr>
        <p:spPr>
          <a:xfrm>
            <a:off x="395536" y="3789040"/>
            <a:ext cx="8388424" cy="1477328"/>
          </a:xfrm>
          <a:prstGeom prst="rect">
            <a:avLst/>
          </a:prstGeom>
        </p:spPr>
        <p:txBody>
          <a:bodyPr wrap="square">
            <a:spAutoFit/>
          </a:bodyPr>
          <a:lstStyle/>
          <a:p>
            <a:r>
              <a:rPr lang="es-CO" dirty="0" smtClean="0"/>
              <a:t>Los módulos DDR2 son capaces de trabajar con 4 bits por ciclo, es decir 2 de ida y 2 de vuelta en un mismo ciclo mejorando sustancialmente el ancho de banda potencial bajo la misma frecuencia de una DDR SDRAM tradicional (si una DDR a 200 MHz reales entregaba 400 MHz nominales, la DDR2 por esos mismos 200 MHz reales entrega 800 MHz nominales). </a:t>
            </a:r>
            <a:endParaRPr lang="es-CO"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b="1" dirty="0" smtClean="0"/>
              <a:t>DDR3</a:t>
            </a:r>
            <a:endParaRPr lang="es-CO" b="1" dirty="0"/>
          </a:p>
        </p:txBody>
      </p:sp>
      <p:pic>
        <p:nvPicPr>
          <p:cNvPr id="4" name="3 Marcador de contenido" descr="DDR3.jpg"/>
          <p:cNvPicPr>
            <a:picLocks noGrp="1" noChangeAspect="1"/>
          </p:cNvPicPr>
          <p:nvPr>
            <p:ph idx="1"/>
          </p:nvPr>
        </p:nvPicPr>
        <p:blipFill>
          <a:blip r:embed="rId2" cstate="print"/>
          <a:stretch>
            <a:fillRect/>
          </a:stretch>
        </p:blipFill>
        <p:spPr>
          <a:xfrm>
            <a:off x="3563888" y="1196752"/>
            <a:ext cx="5308054" cy="2232248"/>
          </a:xfrm>
        </p:spPr>
      </p:pic>
      <p:sp>
        <p:nvSpPr>
          <p:cNvPr id="5" name="4 Rectángulo"/>
          <p:cNvSpPr/>
          <p:nvPr/>
        </p:nvSpPr>
        <p:spPr>
          <a:xfrm>
            <a:off x="179512" y="1340768"/>
            <a:ext cx="3168352" cy="2031325"/>
          </a:xfrm>
          <a:prstGeom prst="rect">
            <a:avLst/>
          </a:prstGeom>
        </p:spPr>
        <p:txBody>
          <a:bodyPr wrap="square">
            <a:spAutoFit/>
          </a:bodyPr>
          <a:lstStyle/>
          <a:p>
            <a:r>
              <a:rPr lang="es-CO" dirty="0" smtClean="0"/>
              <a:t>DDR3 es un tipo de memoria RAM. Forma parte de la familia SDRAM de tecnologías de memoria de acceso aleatorio, que es una de las muchas implementaciones de la SDRAM.</a:t>
            </a:r>
            <a:endParaRPr lang="es-CO" dirty="0"/>
          </a:p>
        </p:txBody>
      </p:sp>
      <p:sp>
        <p:nvSpPr>
          <p:cNvPr id="7" name="6 Rectángulo"/>
          <p:cNvSpPr/>
          <p:nvPr/>
        </p:nvSpPr>
        <p:spPr>
          <a:xfrm>
            <a:off x="179512" y="4005064"/>
            <a:ext cx="8676456" cy="2031325"/>
          </a:xfrm>
          <a:prstGeom prst="rect">
            <a:avLst/>
          </a:prstGeom>
        </p:spPr>
        <p:txBody>
          <a:bodyPr wrap="square">
            <a:spAutoFit/>
          </a:bodyPr>
          <a:lstStyle/>
          <a:p>
            <a:r>
              <a:rPr lang="es-CO" dirty="0" smtClean="0"/>
              <a:t>El principal beneficio de instalar DDR3 es la habilidad de poder hacer transferencias de datos más rápido, y con esto nos permite obtener velocidades de transferencia y velocidades de bus más altas que las versiones DDR2 anteriores. Sin embargo, no hay una reducción en la latencia, la cual es proporcionalmente más alta. Además la DDR3 permite usar integrados de 512 MB a 8 GB, siendo posible fabricar módulos de hasta 16 GB. También proporciona significativas mejoras en el rendimiento en niveles de bajo voltaje, lo que lleva consigo una disminución global de consumo eléctrico.</a:t>
            </a:r>
            <a:endParaRPr lang="es-CO"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txBox="1">
            <a:spLocks/>
          </p:cNvSpPr>
          <p:nvPr/>
        </p:nvSpPr>
        <p:spPr>
          <a:xfrm>
            <a:off x="685800" y="2130425"/>
            <a:ext cx="7772400" cy="1470025"/>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CO" sz="4400" b="0" i="0" u="none" strike="noStrike" kern="1200" cap="none" spc="0" normalizeH="0" baseline="0" noProof="0" dirty="0" smtClean="0">
                <a:ln>
                  <a:noFill/>
                </a:ln>
                <a:solidFill>
                  <a:schemeClr val="tx1"/>
                </a:solidFill>
                <a:effectLst/>
                <a:uLnTx/>
                <a:uFillTx/>
                <a:latin typeface="+mj-lt"/>
                <a:ea typeface="+mj-ea"/>
                <a:cs typeface="+mj-cs"/>
              </a:rPr>
              <a:t>MAIN BOARD</a:t>
            </a:r>
            <a:endParaRPr kumimoji="0" lang="es-CO" sz="44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b="1" dirty="0" smtClean="0"/>
              <a:t>AGP</a:t>
            </a:r>
            <a:r>
              <a:rPr lang="es-CO" dirty="0" smtClean="0"/>
              <a:t> </a:t>
            </a:r>
            <a:r>
              <a:rPr lang="es-ES" b="1" i="1" dirty="0"/>
              <a:t>Accelerated Graphics Port</a:t>
            </a:r>
            <a:endParaRPr lang="es-CO" dirty="0"/>
          </a:p>
        </p:txBody>
      </p:sp>
      <p:pic>
        <p:nvPicPr>
          <p:cNvPr id="4" name="3 Marcador de contenido" descr="agp.jpg"/>
          <p:cNvPicPr>
            <a:picLocks noGrp="1" noChangeAspect="1"/>
          </p:cNvPicPr>
          <p:nvPr>
            <p:ph idx="1"/>
          </p:nvPr>
        </p:nvPicPr>
        <p:blipFill>
          <a:blip r:embed="rId2" cstate="print"/>
          <a:stretch>
            <a:fillRect/>
          </a:stretch>
        </p:blipFill>
        <p:spPr>
          <a:xfrm>
            <a:off x="323528" y="1772816"/>
            <a:ext cx="4889516" cy="3989040"/>
          </a:xfrm>
        </p:spPr>
      </p:pic>
      <p:sp>
        <p:nvSpPr>
          <p:cNvPr id="5" name="4 CuadroTexto"/>
          <p:cNvSpPr txBox="1"/>
          <p:nvPr/>
        </p:nvSpPr>
        <p:spPr>
          <a:xfrm>
            <a:off x="5364088" y="2028904"/>
            <a:ext cx="3312368" cy="3416320"/>
          </a:xfrm>
          <a:prstGeom prst="rect">
            <a:avLst/>
          </a:prstGeom>
          <a:noFill/>
        </p:spPr>
        <p:txBody>
          <a:bodyPr wrap="square" rtlCol="0">
            <a:spAutoFit/>
          </a:bodyPr>
          <a:lstStyle/>
          <a:p>
            <a:r>
              <a:rPr lang="es-ES" dirty="0"/>
              <a:t>E</a:t>
            </a:r>
            <a:r>
              <a:rPr lang="es-ES" dirty="0" smtClean="0"/>
              <a:t>s una especificación de bus que proporciona una conexión directa entre el adaptador de gráficos y la memoria.</a:t>
            </a:r>
          </a:p>
          <a:p>
            <a:r>
              <a:rPr lang="es-ES" dirty="0" smtClean="0"/>
              <a:t>El puerto AGP es de 32 bits.</a:t>
            </a:r>
          </a:p>
          <a:p>
            <a:r>
              <a:rPr lang="es-CO" dirty="0" smtClean="0"/>
              <a:t>El puerto AGP se utiliza exclusivamente para conectar tarjetas gráficas, y debido a su arquitectura sólo puede haber una ranura. Dicha ranura mide unos 8 cm y se encuentra a un lado de las ranuras PCI.</a:t>
            </a:r>
            <a:endParaRPr lang="es-CO"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descr="MOTHER.jpg"/>
          <p:cNvPicPr>
            <a:picLocks noChangeAspect="1"/>
          </p:cNvPicPr>
          <p:nvPr/>
        </p:nvPicPr>
        <p:blipFill>
          <a:blip r:embed="rId2" cstate="print"/>
          <a:stretch>
            <a:fillRect/>
          </a:stretch>
        </p:blipFill>
        <p:spPr>
          <a:xfrm>
            <a:off x="0" y="0"/>
            <a:ext cx="9144000" cy="5445224"/>
          </a:xfrm>
          <a:prstGeom prst="rect">
            <a:avLst/>
          </a:prstGeom>
        </p:spPr>
      </p:pic>
      <p:sp>
        <p:nvSpPr>
          <p:cNvPr id="5" name="4 CuadroTexto"/>
          <p:cNvSpPr txBox="1"/>
          <p:nvPr/>
        </p:nvSpPr>
        <p:spPr>
          <a:xfrm>
            <a:off x="179512" y="5445224"/>
            <a:ext cx="8784976" cy="1200329"/>
          </a:xfrm>
          <a:prstGeom prst="rect">
            <a:avLst/>
          </a:prstGeom>
          <a:noFill/>
        </p:spPr>
        <p:txBody>
          <a:bodyPr wrap="square" rtlCol="0">
            <a:spAutoFit/>
          </a:bodyPr>
          <a:lstStyle/>
          <a:p>
            <a:pPr algn="ctr"/>
            <a:r>
              <a:rPr lang="es-CO" sz="7200" b="1" dirty="0" smtClean="0"/>
              <a:t>PARTES DE LA BOARD</a:t>
            </a:r>
            <a:endParaRPr lang="es-CO" sz="7200" b="1"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683568" y="965339"/>
            <a:ext cx="7848872"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ES"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La mainboard es la parte principal de un computador ya que nos sirve de alojamiento de los demás componentes permitiendo que estos interactúen entre si y puedan realiza procesos. </a:t>
            </a:r>
            <a:endParaRPr kumimoji="0" lang="es-CO"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La tarjeta madre es escogida según nuestras necesidades. </a:t>
            </a:r>
            <a:endParaRPr kumimoji="0" lang="es-CO"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Partes de la tarjeta madre </a:t>
            </a:r>
            <a:endParaRPr kumimoji="0" lang="es-CO"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BIOS </a:t>
            </a:r>
            <a:endParaRPr kumimoji="0" lang="es-CO"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Ranuras PCI </a:t>
            </a:r>
            <a:endParaRPr kumimoji="0" lang="es-CO"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Caché </a:t>
            </a:r>
            <a:endParaRPr kumimoji="0" lang="es-CO"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Chipset </a:t>
            </a:r>
            <a:endParaRPr kumimoji="0" lang="es-CO"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Conectores USB </a:t>
            </a:r>
            <a:endParaRPr kumimoji="0" lang="es-CO"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Zócalo ZIP </a:t>
            </a:r>
            <a:endParaRPr kumimoji="0" lang="es-CO"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Ranuras DIMM </a:t>
            </a:r>
            <a:endParaRPr kumimoji="0" lang="es-CO"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Ranuras SIMM </a:t>
            </a:r>
            <a:endParaRPr kumimoji="0" lang="es-CO"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Conector EIDE (disco duro) </a:t>
            </a:r>
            <a:endParaRPr kumimoji="0" lang="es-CO"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Conector disquetera </a:t>
            </a:r>
            <a:endParaRPr kumimoji="0" lang="es-CO"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Ranuras AGP </a:t>
            </a:r>
            <a:endParaRPr kumimoji="0" lang="es-CO"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Ranuras ISA </a:t>
            </a:r>
            <a:endParaRPr kumimoji="0" lang="es-CO"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Pila del sistema </a:t>
            </a:r>
            <a:endParaRPr kumimoji="0" lang="es-CO"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Conector disquetera </a:t>
            </a:r>
            <a:endParaRPr kumimoji="0" lang="es-CO"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Conector electrónico </a:t>
            </a:r>
            <a:endParaRPr kumimoji="0" lang="es-ES"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5 CuadroTexto"/>
          <p:cNvSpPr txBox="1"/>
          <p:nvPr/>
        </p:nvSpPr>
        <p:spPr>
          <a:xfrm>
            <a:off x="2051720" y="188640"/>
            <a:ext cx="5040560" cy="830997"/>
          </a:xfrm>
          <a:prstGeom prst="rect">
            <a:avLst/>
          </a:prstGeom>
          <a:noFill/>
        </p:spPr>
        <p:txBody>
          <a:bodyPr wrap="square" rtlCol="0">
            <a:spAutoFit/>
          </a:bodyPr>
          <a:lstStyle/>
          <a:p>
            <a:pPr algn="ctr"/>
            <a:r>
              <a:rPr lang="es-CO" sz="4800" b="1" dirty="0" smtClean="0"/>
              <a:t>BOARD</a:t>
            </a:r>
            <a:endParaRPr lang="es-CO" b="1"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539552" y="332656"/>
            <a:ext cx="8352928" cy="621142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ES" sz="1600" b="1"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Bios</a:t>
            </a:r>
            <a:r>
              <a:rPr kumimoji="0" lang="es-ES"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(Basic Input Output </a:t>
            </a:r>
            <a:r>
              <a:rPr kumimoji="0" lang="es-ES" sz="16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System</a:t>
            </a:r>
            <a:r>
              <a:rPr kumimoji="0" lang="es-ES"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sistema básico de entrada-salida. </a:t>
            </a:r>
            <a:endParaRPr kumimoji="0" lang="es-CO"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Programa incorporado en un chip de la tarjeta madre que se encarga de realizar las funciones básicas de manejo y configuración del ordenador. </a:t>
            </a:r>
            <a:endParaRPr kumimoji="0" lang="es-CO"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Ranuras PCI</a:t>
            </a:r>
            <a:r>
              <a:rPr kumimoji="0" lang="es-ES"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Pueden dar hasta 132 MB/s a 33 MHz, lo que es suficiente para casi todo, excepto quizá para algunas tarjetas de vídeo 3D. Miden unos 8,5 cm y generalmente son blancas. </a:t>
            </a:r>
            <a:endParaRPr kumimoji="0" lang="es-CO"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Caché</a:t>
            </a:r>
            <a:r>
              <a:rPr kumimoji="0" lang="es-ES"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es un tipo de memoria del ordenador; por tanto, en ella se guardarán datos que el ordenador necesita para trabajar. </a:t>
            </a:r>
            <a:endParaRPr kumimoji="0" lang="es-CO"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Chipset</a:t>
            </a:r>
            <a:r>
              <a:rPr kumimoji="0" lang="es-ES"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es el conjunto de chips que se encargan de controlar determinadas funciones del ordenador </a:t>
            </a:r>
            <a:endParaRPr kumimoji="0" lang="es-CO"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USB</a:t>
            </a:r>
            <a:r>
              <a:rPr kumimoji="0" lang="es-ES"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Conectores usados para insertar dispositivos transportables </a:t>
            </a:r>
            <a:endParaRPr kumimoji="0" lang="es-CO"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Zócalo ZIF</a:t>
            </a:r>
            <a:r>
              <a:rPr kumimoji="0" lang="es-ES"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Es el lugar donde se aloja el procesador </a:t>
            </a:r>
            <a:endParaRPr kumimoji="0" lang="es-CO"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Slot de Expansión</a:t>
            </a:r>
            <a:r>
              <a:rPr kumimoji="0" lang="es-ES"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son ranuras de plástico con conectores eléctricos (slots) donde se introducen las tarjetas de expansión </a:t>
            </a:r>
            <a:endParaRPr kumimoji="0" lang="es-CO"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Ranuras PCI</a:t>
            </a:r>
            <a:r>
              <a:rPr kumimoji="0" lang="es-ES"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s-ES" sz="16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Peripheral</a:t>
            </a:r>
            <a:r>
              <a:rPr kumimoji="0" lang="es-ES"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s-ES" sz="16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Component</a:t>
            </a:r>
            <a:r>
              <a:rPr kumimoji="0" lang="es-ES"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s-ES" sz="16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Interconnect</a:t>
            </a:r>
            <a:r>
              <a:rPr kumimoji="0" lang="es-ES"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("Interconexión de Componentes Periféricos") Generalmente son de color blanco, miden 8.5 cm es de hasta 132 MB/s a 33 MHz, no es compatible para alguna tarjetas de vídeo 3D. </a:t>
            </a:r>
            <a:endParaRPr kumimoji="0" lang="es-CO"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Ranuras DIMM</a:t>
            </a:r>
            <a:r>
              <a:rPr kumimoji="0" lang="es-ES"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son ranuras de 168 contactos y 13 cm. de color negro. </a:t>
            </a:r>
            <a:endParaRPr kumimoji="0" lang="es-CO"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Ranuras SIMM</a:t>
            </a:r>
            <a:r>
              <a:rPr kumimoji="0" lang="es-ES"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tienen 30 conectores, y meden 8,5 cm. En 486 aparecieron los de 72 contactos, más largos: unos 10,5 cm de color blanco. </a:t>
            </a:r>
            <a:endParaRPr kumimoji="0" lang="es-CO"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Ranuras AGP</a:t>
            </a:r>
            <a:r>
              <a:rPr kumimoji="0" lang="es-ES"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Se dedica exclusivamente a conectar tarjetas de vídeo 3D,. ofrece 264 MB/s o incluso 528 MB/s. Mide unos 8 cm </a:t>
            </a:r>
            <a:endParaRPr kumimoji="0" lang="es-CO"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Ranuras ISA</a:t>
            </a:r>
            <a:r>
              <a:rPr kumimoji="0" lang="es-ES"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son las más antiguas,. Funcionan con 8 MHz-16MB/s sirve para conectar un módem o una tarjeta de sonido , Miden unos 14 cm y su color suele ser negro </a:t>
            </a:r>
            <a:endParaRPr kumimoji="0" lang="es-CO"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Pila</a:t>
            </a:r>
            <a:r>
              <a:rPr kumimoji="0" lang="es-ES"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se encarga de conservar los parámetros de la BIOS como la fecha y hora.</a:t>
            </a:r>
            <a:endParaRPr kumimoji="0" lang="es-ES"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txBox="1">
            <a:spLocks/>
          </p:cNvSpPr>
          <p:nvPr/>
        </p:nvSpPr>
        <p:spPr>
          <a:xfrm>
            <a:off x="685800" y="2130425"/>
            <a:ext cx="7772400" cy="1470025"/>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CO" sz="4400" b="0" i="0" u="none" strike="noStrike" kern="1200" cap="none" spc="0" normalizeH="0" baseline="0" noProof="0" dirty="0" smtClean="0">
                <a:ln>
                  <a:noFill/>
                </a:ln>
                <a:solidFill>
                  <a:schemeClr val="tx1"/>
                </a:solidFill>
                <a:effectLst/>
                <a:uLnTx/>
                <a:uFillTx/>
                <a:latin typeface="+mj-lt"/>
                <a:ea typeface="+mj-ea"/>
                <a:cs typeface="+mj-cs"/>
              </a:rPr>
              <a:t>FUENTE</a:t>
            </a:r>
            <a:endParaRPr kumimoji="0" lang="es-CO" sz="44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descr="AT ATX.jpg"/>
          <p:cNvPicPr>
            <a:picLocks noChangeAspect="1"/>
          </p:cNvPicPr>
          <p:nvPr/>
        </p:nvPicPr>
        <p:blipFill>
          <a:blip r:embed="rId2" cstate="print"/>
          <a:stretch>
            <a:fillRect/>
          </a:stretch>
        </p:blipFill>
        <p:spPr>
          <a:xfrm>
            <a:off x="1115616" y="420665"/>
            <a:ext cx="6912768" cy="6016669"/>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dirty="0" smtClean="0"/>
              <a:t>FUENTES </a:t>
            </a:r>
            <a:r>
              <a:rPr lang="es-CO" dirty="0" smtClean="0"/>
              <a:t>AT Y ATX</a:t>
            </a:r>
            <a:endParaRPr lang="es-CO" dirty="0"/>
          </a:p>
        </p:txBody>
      </p:sp>
      <p:pic>
        <p:nvPicPr>
          <p:cNvPr id="4" name="3 Marcador de contenido" descr="AT.jpg"/>
          <p:cNvPicPr>
            <a:picLocks noGrp="1" noChangeAspect="1"/>
          </p:cNvPicPr>
          <p:nvPr>
            <p:ph idx="1"/>
          </p:nvPr>
        </p:nvPicPr>
        <p:blipFill>
          <a:blip r:embed="rId2" cstate="print"/>
          <a:stretch>
            <a:fillRect/>
          </a:stretch>
        </p:blipFill>
        <p:spPr>
          <a:xfrm>
            <a:off x="5076056" y="1772816"/>
            <a:ext cx="3585823" cy="2952328"/>
          </a:xfrm>
        </p:spPr>
      </p:pic>
      <p:sp>
        <p:nvSpPr>
          <p:cNvPr id="5" name="4 Rectángulo"/>
          <p:cNvSpPr/>
          <p:nvPr/>
        </p:nvSpPr>
        <p:spPr>
          <a:xfrm>
            <a:off x="288032" y="1657831"/>
            <a:ext cx="4572000" cy="3139321"/>
          </a:xfrm>
          <a:prstGeom prst="rect">
            <a:avLst/>
          </a:prstGeom>
        </p:spPr>
        <p:txBody>
          <a:bodyPr>
            <a:spAutoFit/>
          </a:bodyPr>
          <a:lstStyle/>
          <a:p>
            <a:r>
              <a:rPr lang="es-CO" dirty="0" smtClean="0"/>
              <a:t>La fuente </a:t>
            </a:r>
            <a:r>
              <a:rPr lang="es-CO" dirty="0" smtClean="0"/>
              <a:t>AT o ATX </a:t>
            </a:r>
            <a:r>
              <a:rPr lang="es-CO" dirty="0" smtClean="0"/>
              <a:t>es un dispositivo que se monta en el gabinete de la computadora y que se encarga básicamente de transformar la corriente alterna de la línea eléctrica del enchufe doméstico en corriente directa; la cuál es utilizada por los elementos electrónicos y eléctricos de la computadora. Otras funciones son las de suministrar la cantidad de corriente y voltaje que los dispositivos requieren así como protegerlos de problemas en el suministro eléctrico como subidas de voltaje. </a:t>
            </a:r>
            <a:endParaRPr lang="es-CO" dirty="0"/>
          </a:p>
        </p:txBody>
      </p:sp>
      <p:sp>
        <p:nvSpPr>
          <p:cNvPr id="6" name="5 Rectángulo"/>
          <p:cNvSpPr/>
          <p:nvPr/>
        </p:nvSpPr>
        <p:spPr>
          <a:xfrm>
            <a:off x="2160240" y="5013176"/>
            <a:ext cx="4572000" cy="646331"/>
          </a:xfrm>
          <a:prstGeom prst="rect">
            <a:avLst/>
          </a:prstGeom>
        </p:spPr>
        <p:txBody>
          <a:bodyPr>
            <a:spAutoFit/>
          </a:bodyPr>
          <a:lstStyle/>
          <a:p>
            <a:r>
              <a:rPr lang="es-CO" dirty="0" smtClean="0"/>
              <a:t>ATX es el estándar actual de fuentes que sustituyeron a las fuentes de alimentación AT.</a:t>
            </a:r>
            <a:endParaRPr lang="es-CO"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79512" y="274638"/>
            <a:ext cx="8784976" cy="1143000"/>
          </a:xfrm>
        </p:spPr>
        <p:txBody>
          <a:bodyPr>
            <a:normAutofit fontScale="90000"/>
          </a:bodyPr>
          <a:lstStyle/>
          <a:p>
            <a:r>
              <a:rPr lang="es-CO" b="1" dirty="0" smtClean="0"/>
              <a:t>PCI </a:t>
            </a:r>
            <a:r>
              <a:rPr lang="es-ES" b="1" dirty="0"/>
              <a:t>Peripheral Component Interconnect</a:t>
            </a:r>
            <a:r>
              <a:rPr lang="es-ES" dirty="0"/>
              <a:t> </a:t>
            </a:r>
            <a:endParaRPr lang="es-CO" b="1" dirty="0"/>
          </a:p>
        </p:txBody>
      </p:sp>
      <p:pic>
        <p:nvPicPr>
          <p:cNvPr id="4" name="3 Marcador de contenido" descr="Buses_pci.jpg"/>
          <p:cNvPicPr>
            <a:picLocks noGrp="1" noChangeAspect="1"/>
          </p:cNvPicPr>
          <p:nvPr>
            <p:ph idx="1"/>
          </p:nvPr>
        </p:nvPicPr>
        <p:blipFill>
          <a:blip r:embed="rId2" cstate="print"/>
          <a:stretch>
            <a:fillRect/>
          </a:stretch>
        </p:blipFill>
        <p:spPr>
          <a:xfrm>
            <a:off x="179512" y="1772816"/>
            <a:ext cx="4824536" cy="4525963"/>
          </a:xfrm>
        </p:spPr>
      </p:pic>
      <p:sp>
        <p:nvSpPr>
          <p:cNvPr id="5" name="4 CuadroTexto"/>
          <p:cNvSpPr txBox="1"/>
          <p:nvPr/>
        </p:nvSpPr>
        <p:spPr>
          <a:xfrm>
            <a:off x="5148064" y="2708920"/>
            <a:ext cx="3816424" cy="2308324"/>
          </a:xfrm>
          <a:prstGeom prst="rect">
            <a:avLst/>
          </a:prstGeom>
          <a:noFill/>
        </p:spPr>
        <p:txBody>
          <a:bodyPr wrap="square" rtlCol="0">
            <a:spAutoFit/>
          </a:bodyPr>
          <a:lstStyle/>
          <a:p>
            <a:r>
              <a:rPr lang="es-CO" dirty="0" smtClean="0"/>
              <a:t>Consiste en un bus de ordenador estándar para conectar dispositivos periféricos directamente a su placa base.</a:t>
            </a:r>
          </a:p>
          <a:p>
            <a:r>
              <a:rPr lang="es-CO" dirty="0" smtClean="0"/>
              <a:t>Es un puerto interno del PC en el que se pueden conectar extensiones de hardware como tarjetas de video, sonido o de red.</a:t>
            </a:r>
            <a:endParaRPr lang="es-CO"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51520" y="274638"/>
            <a:ext cx="8640960" cy="1143000"/>
          </a:xfrm>
        </p:spPr>
        <p:txBody>
          <a:bodyPr>
            <a:normAutofit fontScale="90000"/>
          </a:bodyPr>
          <a:lstStyle/>
          <a:p>
            <a:r>
              <a:rPr lang="es-ES" b="1" dirty="0" smtClean="0"/>
              <a:t>VESA</a:t>
            </a:r>
            <a:r>
              <a:rPr lang="es-CO" dirty="0" smtClean="0"/>
              <a:t> </a:t>
            </a:r>
            <a:r>
              <a:rPr lang="es-ES" sz="3600" b="1" dirty="0"/>
              <a:t>Video Electronics Standards Association</a:t>
            </a:r>
            <a:r>
              <a:rPr lang="es-ES" sz="3600" dirty="0"/>
              <a:t> </a:t>
            </a:r>
            <a:endParaRPr lang="es-CO" b="1" dirty="0"/>
          </a:p>
        </p:txBody>
      </p:sp>
      <p:pic>
        <p:nvPicPr>
          <p:cNvPr id="4" name="3 Marcador de contenido" descr="VESA.jpg"/>
          <p:cNvPicPr>
            <a:picLocks noGrp="1" noChangeAspect="1"/>
          </p:cNvPicPr>
          <p:nvPr>
            <p:ph idx="1"/>
          </p:nvPr>
        </p:nvPicPr>
        <p:blipFill>
          <a:blip r:embed="rId2" cstate="print"/>
          <a:stretch>
            <a:fillRect/>
          </a:stretch>
        </p:blipFill>
        <p:spPr>
          <a:xfrm>
            <a:off x="3635896" y="1484784"/>
            <a:ext cx="5164832" cy="3096344"/>
          </a:xfrm>
        </p:spPr>
      </p:pic>
      <p:sp>
        <p:nvSpPr>
          <p:cNvPr id="5" name="4 CuadroTexto"/>
          <p:cNvSpPr txBox="1"/>
          <p:nvPr/>
        </p:nvSpPr>
        <p:spPr>
          <a:xfrm>
            <a:off x="251520" y="1988840"/>
            <a:ext cx="3096344" cy="2308324"/>
          </a:xfrm>
          <a:prstGeom prst="rect">
            <a:avLst/>
          </a:prstGeom>
          <a:noFill/>
        </p:spPr>
        <p:txBody>
          <a:bodyPr wrap="square" rtlCol="0">
            <a:spAutoFit/>
          </a:bodyPr>
          <a:lstStyle/>
          <a:p>
            <a:r>
              <a:rPr lang="es-CO" dirty="0"/>
              <a:t>E</a:t>
            </a:r>
            <a:r>
              <a:rPr lang="es-CO" dirty="0" smtClean="0"/>
              <a:t>s un tipo de bus de datos para ordenadores personales, utilizado sobre todo en equipos diseñados para el procesador Intel 80486.</a:t>
            </a:r>
          </a:p>
          <a:p>
            <a:endParaRPr lang="es-CO" dirty="0" smtClean="0"/>
          </a:p>
          <a:p>
            <a:r>
              <a:rPr lang="es-ES" dirty="0" smtClean="0"/>
              <a:t>Permite conectar directamente la tarjeta gráfica al procesador.</a:t>
            </a:r>
            <a:endParaRPr lang="es-CO" dirty="0"/>
          </a:p>
        </p:txBody>
      </p:sp>
      <p:sp>
        <p:nvSpPr>
          <p:cNvPr id="6" name="5 CuadroTexto"/>
          <p:cNvSpPr txBox="1"/>
          <p:nvPr/>
        </p:nvSpPr>
        <p:spPr>
          <a:xfrm>
            <a:off x="1907704" y="4941168"/>
            <a:ext cx="5904656" cy="923330"/>
          </a:xfrm>
          <a:prstGeom prst="rect">
            <a:avLst/>
          </a:prstGeom>
          <a:noFill/>
        </p:spPr>
        <p:txBody>
          <a:bodyPr wrap="square" rtlCol="0">
            <a:spAutoFit/>
          </a:bodyPr>
          <a:lstStyle/>
          <a:p>
            <a:r>
              <a:rPr lang="es-ES" dirty="0" smtClean="0"/>
              <a:t>Este bus es compatible con el bus ISA pero mejora la respuesta gráfica.</a:t>
            </a:r>
          </a:p>
          <a:p>
            <a:endParaRPr lang="es-CO"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b="1" dirty="0" smtClean="0"/>
              <a:t>ISA </a:t>
            </a:r>
            <a:r>
              <a:rPr lang="es-ES" b="1" dirty="0"/>
              <a:t>Industry Standard Architecture</a:t>
            </a:r>
            <a:r>
              <a:rPr lang="es-ES" dirty="0"/>
              <a:t> </a:t>
            </a:r>
            <a:endParaRPr lang="es-CO" b="1" dirty="0"/>
          </a:p>
        </p:txBody>
      </p:sp>
      <p:pic>
        <p:nvPicPr>
          <p:cNvPr id="4" name="3 Marcador de contenido" descr="ISA.png"/>
          <p:cNvPicPr>
            <a:picLocks noGrp="1" noChangeAspect="1"/>
          </p:cNvPicPr>
          <p:nvPr>
            <p:ph idx="1"/>
          </p:nvPr>
        </p:nvPicPr>
        <p:blipFill>
          <a:blip r:embed="rId2" cstate="print"/>
          <a:stretch>
            <a:fillRect/>
          </a:stretch>
        </p:blipFill>
        <p:spPr>
          <a:xfrm>
            <a:off x="1979712" y="1196752"/>
            <a:ext cx="5332062" cy="2708349"/>
          </a:xfrm>
        </p:spPr>
      </p:pic>
      <p:sp>
        <p:nvSpPr>
          <p:cNvPr id="5" name="4 CuadroTexto"/>
          <p:cNvSpPr txBox="1"/>
          <p:nvPr/>
        </p:nvSpPr>
        <p:spPr>
          <a:xfrm>
            <a:off x="611560" y="4365104"/>
            <a:ext cx="8064896" cy="1200329"/>
          </a:xfrm>
          <a:prstGeom prst="rect">
            <a:avLst/>
          </a:prstGeom>
          <a:noFill/>
        </p:spPr>
        <p:txBody>
          <a:bodyPr wrap="square" rtlCol="0">
            <a:spAutoFit/>
          </a:bodyPr>
          <a:lstStyle/>
          <a:p>
            <a:r>
              <a:rPr lang="es-CO" dirty="0" smtClean="0"/>
              <a:t>Este bus permitía trabajar a una velocidad de 4.77 MHz,  consistente en un conector de 62 contactos (31 por cada cara) y unas dimensiones de 8,5 centímetros, de color negro y fácilmente hallables en la estructura de la Placa Motherboard.</a:t>
            </a:r>
          </a:p>
          <a:p>
            <a:endParaRPr lang="es-CO"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O" b="1" dirty="0" smtClean="0"/>
              <a:t>EISA </a:t>
            </a:r>
            <a:r>
              <a:rPr lang="es-ES" b="1" dirty="0"/>
              <a:t>Extended Industry Standard Architecture</a:t>
            </a:r>
            <a:r>
              <a:rPr lang="es-ES" dirty="0"/>
              <a:t> </a:t>
            </a:r>
            <a:endParaRPr lang="es-CO" b="1" dirty="0"/>
          </a:p>
        </p:txBody>
      </p:sp>
      <p:pic>
        <p:nvPicPr>
          <p:cNvPr id="4" name="3 Marcador de contenido" descr="EISA.jpg"/>
          <p:cNvPicPr>
            <a:picLocks noGrp="1" noChangeAspect="1"/>
          </p:cNvPicPr>
          <p:nvPr>
            <p:ph idx="1"/>
          </p:nvPr>
        </p:nvPicPr>
        <p:blipFill>
          <a:blip r:embed="rId2" cstate="print"/>
          <a:stretch>
            <a:fillRect/>
          </a:stretch>
        </p:blipFill>
        <p:spPr>
          <a:xfrm>
            <a:off x="323528" y="1628800"/>
            <a:ext cx="4752528" cy="3528393"/>
          </a:xfrm>
        </p:spPr>
      </p:pic>
      <p:sp>
        <p:nvSpPr>
          <p:cNvPr id="5" name="4 CuadroTexto"/>
          <p:cNvSpPr txBox="1"/>
          <p:nvPr/>
        </p:nvSpPr>
        <p:spPr>
          <a:xfrm>
            <a:off x="5220072" y="1916832"/>
            <a:ext cx="3600400" cy="2862322"/>
          </a:xfrm>
          <a:prstGeom prst="rect">
            <a:avLst/>
          </a:prstGeom>
          <a:noFill/>
        </p:spPr>
        <p:txBody>
          <a:bodyPr wrap="square" rtlCol="0">
            <a:spAutoFit/>
          </a:bodyPr>
          <a:lstStyle/>
          <a:p>
            <a:r>
              <a:rPr lang="es-CO" dirty="0" smtClean="0"/>
              <a:t>EISA se lanzó para solventar la baja capacidad de otras ranuras en cuanto a la velocidad de transmisión de datos de video, ya que los nuevos sistemas operativos gráficos así lo exigían. Estas tarjetas a su vez se insertaban en la ranura de expansión EISA pero esta no tuvo mucha aceptación y fue desplazado por otras tecnologías.</a:t>
            </a:r>
            <a:endParaRPr lang="es-CO"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Título"/>
          <p:cNvSpPr txBox="1">
            <a:spLocks/>
          </p:cNvSpPr>
          <p:nvPr/>
        </p:nvSpPr>
        <p:spPr>
          <a:xfrm>
            <a:off x="685800" y="2130425"/>
            <a:ext cx="7772400" cy="1470025"/>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CO" sz="4400" b="0" i="0" u="none" strike="noStrike" kern="1200" cap="none" spc="0" normalizeH="0" baseline="0" noProof="0" dirty="0" smtClean="0">
                <a:ln>
                  <a:noFill/>
                </a:ln>
                <a:solidFill>
                  <a:schemeClr val="tx1"/>
                </a:solidFill>
                <a:effectLst/>
                <a:uLnTx/>
                <a:uFillTx/>
                <a:latin typeface="+mj-lt"/>
                <a:ea typeface="+mj-ea"/>
                <a:cs typeface="+mj-cs"/>
              </a:rPr>
              <a:t>CLASES DE TECNOLOGIA</a:t>
            </a:r>
            <a:endParaRPr kumimoji="0" lang="es-CO" sz="44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b="1" dirty="0" smtClean="0"/>
              <a:t>IDE </a:t>
            </a:r>
            <a:r>
              <a:rPr lang="es-ES" b="1" dirty="0" smtClean="0"/>
              <a:t>Integrated Drive Electronics</a:t>
            </a:r>
            <a:endParaRPr lang="es-CO" b="1" dirty="0"/>
          </a:p>
        </p:txBody>
      </p:sp>
      <p:pic>
        <p:nvPicPr>
          <p:cNvPr id="4" name="3 Marcador de contenido" descr="IDE.jpg"/>
          <p:cNvPicPr>
            <a:picLocks noGrp="1" noChangeAspect="1"/>
          </p:cNvPicPr>
          <p:nvPr>
            <p:ph idx="1"/>
          </p:nvPr>
        </p:nvPicPr>
        <p:blipFill>
          <a:blip r:embed="rId2" cstate="print"/>
          <a:stretch>
            <a:fillRect/>
          </a:stretch>
        </p:blipFill>
        <p:spPr>
          <a:xfrm>
            <a:off x="4427984" y="1844824"/>
            <a:ext cx="4444332" cy="4032448"/>
          </a:xfrm>
        </p:spPr>
      </p:pic>
      <p:sp>
        <p:nvSpPr>
          <p:cNvPr id="5" name="4 CuadroTexto"/>
          <p:cNvSpPr txBox="1"/>
          <p:nvPr/>
        </p:nvSpPr>
        <p:spPr>
          <a:xfrm>
            <a:off x="179512" y="2204864"/>
            <a:ext cx="4104456" cy="2862322"/>
          </a:xfrm>
          <a:prstGeom prst="rect">
            <a:avLst/>
          </a:prstGeom>
          <a:noFill/>
        </p:spPr>
        <p:txBody>
          <a:bodyPr wrap="square" rtlCol="0">
            <a:spAutoFit/>
          </a:bodyPr>
          <a:lstStyle/>
          <a:p>
            <a:r>
              <a:rPr lang="es-CO" dirty="0" smtClean="0"/>
              <a:t>Un nuevo enfoque de interfaz unidad/controlador es la </a:t>
            </a:r>
            <a:r>
              <a:rPr lang="es-CO" dirty="0" err="1" smtClean="0"/>
              <a:t>llamadaIDE</a:t>
            </a:r>
            <a:r>
              <a:rPr lang="es-CO" dirty="0" smtClean="0"/>
              <a:t>, Reúne 25 a35 sectores en una pista que usa básicamente controla los dispositivos de </a:t>
            </a:r>
            <a:r>
              <a:rPr lang="es-CO" dirty="0" err="1" smtClean="0"/>
              <a:t>almacenamientomasivo</a:t>
            </a:r>
            <a:r>
              <a:rPr lang="es-CO" dirty="0" smtClean="0"/>
              <a:t> de datos, como los discos duros y ATAPI (</a:t>
            </a:r>
            <a:r>
              <a:rPr lang="es-CO" dirty="0" err="1" smtClean="0"/>
              <a:t>AdvancedTechnology</a:t>
            </a:r>
            <a:r>
              <a:rPr lang="es-CO" dirty="0" smtClean="0"/>
              <a:t> </a:t>
            </a:r>
            <a:r>
              <a:rPr lang="es-CO" dirty="0" err="1" smtClean="0"/>
              <a:t>Attachment</a:t>
            </a:r>
            <a:r>
              <a:rPr lang="es-CO" dirty="0" smtClean="0"/>
              <a:t> </a:t>
            </a:r>
            <a:r>
              <a:rPr lang="es-CO" dirty="0" err="1" smtClean="0"/>
              <a:t>Packet</a:t>
            </a:r>
            <a:r>
              <a:rPr lang="es-CO" dirty="0" smtClean="0"/>
              <a:t> Interface) Hasta hace </a:t>
            </a:r>
            <a:r>
              <a:rPr lang="es-CO" dirty="0" err="1" smtClean="0"/>
              <a:t>poco,el</a:t>
            </a:r>
            <a:r>
              <a:rPr lang="es-CO" dirty="0" smtClean="0"/>
              <a:t> estándar principal por su versatilidad y </a:t>
            </a:r>
            <a:r>
              <a:rPr lang="es-CO" dirty="0" err="1" smtClean="0"/>
              <a:t>relacióncalidad</a:t>
            </a:r>
            <a:r>
              <a:rPr lang="es-CO" dirty="0" smtClean="0"/>
              <a:t>/precio.</a:t>
            </a:r>
            <a:endParaRPr lang="es-CO"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CO" sz="3200" b="1" dirty="0" smtClean="0"/>
              <a:t>ATA </a:t>
            </a:r>
            <a:r>
              <a:rPr lang="es-ES" sz="3200" i="1" dirty="0" err="1" smtClean="0"/>
              <a:t>Advanced</a:t>
            </a:r>
            <a:r>
              <a:rPr lang="es-ES" sz="3200" i="1" dirty="0" smtClean="0"/>
              <a:t> </a:t>
            </a:r>
            <a:r>
              <a:rPr lang="es-ES" sz="3200" i="1" dirty="0" err="1" smtClean="0"/>
              <a:t>Technology</a:t>
            </a:r>
            <a:r>
              <a:rPr lang="es-ES" sz="3200" i="1" dirty="0" smtClean="0"/>
              <a:t> </a:t>
            </a:r>
            <a:r>
              <a:rPr lang="es-ES" sz="3200" i="1" dirty="0" err="1" smtClean="0"/>
              <a:t>Attachment</a:t>
            </a:r>
            <a:r>
              <a:rPr lang="es-ES" sz="3200" i="1" dirty="0" smtClean="0"/>
              <a:t/>
            </a:r>
            <a:br>
              <a:rPr lang="es-ES" sz="3200" i="1" dirty="0" smtClean="0"/>
            </a:br>
            <a:r>
              <a:rPr lang="es-ES" sz="3200" b="1" i="1" dirty="0" smtClean="0"/>
              <a:t>SATA </a:t>
            </a:r>
            <a:r>
              <a:rPr lang="es-ES" sz="3200" i="1" dirty="0" smtClean="0"/>
              <a:t>Serial </a:t>
            </a:r>
            <a:r>
              <a:rPr lang="es-ES" sz="3200" i="1" dirty="0" err="1" smtClean="0"/>
              <a:t>Advanced</a:t>
            </a:r>
            <a:r>
              <a:rPr lang="es-ES" sz="3200" i="1" dirty="0" smtClean="0"/>
              <a:t> </a:t>
            </a:r>
            <a:r>
              <a:rPr lang="es-ES" sz="3200" i="1" dirty="0" err="1" smtClean="0"/>
              <a:t>Technology</a:t>
            </a:r>
            <a:r>
              <a:rPr lang="es-ES" sz="3200" i="1" dirty="0" smtClean="0"/>
              <a:t> </a:t>
            </a:r>
            <a:r>
              <a:rPr lang="es-ES" sz="3200" i="1" dirty="0" err="1" smtClean="0"/>
              <a:t>Attachment</a:t>
            </a:r>
            <a:endParaRPr lang="es-CO" sz="3200" b="1" dirty="0"/>
          </a:p>
        </p:txBody>
      </p:sp>
      <p:pic>
        <p:nvPicPr>
          <p:cNvPr id="4" name="3 Marcador de contenido" descr="SATA.jpg"/>
          <p:cNvPicPr>
            <a:picLocks noGrp="1" noChangeAspect="1"/>
          </p:cNvPicPr>
          <p:nvPr>
            <p:ph idx="1"/>
          </p:nvPr>
        </p:nvPicPr>
        <p:blipFill>
          <a:blip r:embed="rId2" cstate="print"/>
          <a:stretch>
            <a:fillRect/>
          </a:stretch>
        </p:blipFill>
        <p:spPr>
          <a:xfrm>
            <a:off x="323527" y="1556792"/>
            <a:ext cx="4824537" cy="4320480"/>
          </a:xfrm>
        </p:spPr>
      </p:pic>
      <p:sp>
        <p:nvSpPr>
          <p:cNvPr id="5" name="4 CuadroTexto"/>
          <p:cNvSpPr txBox="1"/>
          <p:nvPr/>
        </p:nvSpPr>
        <p:spPr>
          <a:xfrm>
            <a:off x="5364088" y="2132856"/>
            <a:ext cx="3240360" cy="2862322"/>
          </a:xfrm>
          <a:prstGeom prst="rect">
            <a:avLst/>
          </a:prstGeom>
          <a:noFill/>
        </p:spPr>
        <p:txBody>
          <a:bodyPr wrap="square" rtlCol="0">
            <a:spAutoFit/>
          </a:bodyPr>
          <a:lstStyle/>
          <a:p>
            <a:r>
              <a:rPr lang="es-CO" dirty="0" smtClean="0"/>
              <a:t>Nuevo estándar de conexión que </a:t>
            </a:r>
            <a:r>
              <a:rPr lang="es-CO" dirty="0" err="1" smtClean="0"/>
              <a:t>utilizaun</a:t>
            </a:r>
            <a:r>
              <a:rPr lang="es-CO" dirty="0" smtClean="0"/>
              <a:t> bus serie para la transmisión de datos. </a:t>
            </a:r>
            <a:r>
              <a:rPr lang="es-CO" dirty="0" err="1" smtClean="0"/>
              <a:t>Notablementemás</a:t>
            </a:r>
            <a:r>
              <a:rPr lang="es-CO" dirty="0" smtClean="0"/>
              <a:t> rápido y eficiente que IDE. En la actualidad hay </a:t>
            </a:r>
            <a:r>
              <a:rPr lang="es-CO" dirty="0" err="1" smtClean="0"/>
              <a:t>dosversiones</a:t>
            </a:r>
            <a:r>
              <a:rPr lang="es-CO" dirty="0" smtClean="0"/>
              <a:t>, SATA 1 de hasta 1,5 </a:t>
            </a:r>
            <a:r>
              <a:rPr lang="es-CO" dirty="0" err="1" smtClean="0"/>
              <a:t>Gigabits</a:t>
            </a:r>
            <a:r>
              <a:rPr lang="es-CO" dirty="0" smtClean="0"/>
              <a:t> por segundo(192 MB/s) y SATA 2 de hasta 3,0 </a:t>
            </a:r>
            <a:r>
              <a:rPr lang="es-CO" dirty="0" err="1" smtClean="0"/>
              <a:t>Gb</a:t>
            </a:r>
            <a:r>
              <a:rPr lang="es-CO" dirty="0" smtClean="0"/>
              <a:t>/s (384 MB/s) </a:t>
            </a:r>
            <a:r>
              <a:rPr lang="es-CO" dirty="0" err="1" smtClean="0"/>
              <a:t>develocidad</a:t>
            </a:r>
            <a:r>
              <a:rPr lang="es-CO" dirty="0" smtClean="0"/>
              <a:t> de transferencia.</a:t>
            </a:r>
            <a:endParaRPr lang="es-CO" dirty="0"/>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183</TotalTime>
  <Words>1730</Words>
  <Application>Microsoft Office PowerPoint</Application>
  <PresentationFormat>Presentación en pantalla (4:3)</PresentationFormat>
  <Paragraphs>84</Paragraphs>
  <Slides>25</Slides>
  <Notes>0</Notes>
  <HiddenSlides>0</HiddenSlides>
  <MMClips>0</MMClips>
  <ScaleCrop>false</ScaleCrop>
  <HeadingPairs>
    <vt:vector size="4" baseType="variant">
      <vt:variant>
        <vt:lpstr>Tema</vt:lpstr>
      </vt:variant>
      <vt:variant>
        <vt:i4>1</vt:i4>
      </vt:variant>
      <vt:variant>
        <vt:lpstr>Títulos de diapositiva</vt:lpstr>
      </vt:variant>
      <vt:variant>
        <vt:i4>25</vt:i4>
      </vt:variant>
    </vt:vector>
  </HeadingPairs>
  <TitlesOfParts>
    <vt:vector size="26" baseType="lpstr">
      <vt:lpstr>Tema de Office</vt:lpstr>
      <vt:lpstr>BUSES DEL PC</vt:lpstr>
      <vt:lpstr>AGP Accelerated Graphics Port</vt:lpstr>
      <vt:lpstr>PCI Peripheral Component Interconnect </vt:lpstr>
      <vt:lpstr>VESA Video Electronics Standards Association </vt:lpstr>
      <vt:lpstr>ISA Industry Standard Architecture </vt:lpstr>
      <vt:lpstr>EISA Extended Industry Standard Architecture </vt:lpstr>
      <vt:lpstr>Diapositiva 7</vt:lpstr>
      <vt:lpstr>IDE Integrated Drive Electronics</vt:lpstr>
      <vt:lpstr>ATA Advanced Technology Attachment SATA Serial Advanced Technology Attachment</vt:lpstr>
      <vt:lpstr>SCSI</vt:lpstr>
      <vt:lpstr>Diapositiva 11</vt:lpstr>
      <vt:lpstr>SIMM Single In-line Memory Module</vt:lpstr>
      <vt:lpstr>DIMM Dual In-line Memory Module</vt:lpstr>
      <vt:lpstr>RIMM Rambus In-line Memory Module</vt:lpstr>
      <vt:lpstr>SDR Synchronous Dynamic Random Access Memory </vt:lpstr>
      <vt:lpstr>DDR Double Data Rate</vt:lpstr>
      <vt:lpstr>DDR2 </vt:lpstr>
      <vt:lpstr>DDR3</vt:lpstr>
      <vt:lpstr>Diapositiva 19</vt:lpstr>
      <vt:lpstr>Diapositiva 20</vt:lpstr>
      <vt:lpstr>Diapositiva 21</vt:lpstr>
      <vt:lpstr>Diapositiva 22</vt:lpstr>
      <vt:lpstr>Diapositiva 23</vt:lpstr>
      <vt:lpstr>Diapositiva 24</vt:lpstr>
      <vt:lpstr>FUENTES AT Y ATX</vt:lpstr>
    </vt:vector>
  </TitlesOfParts>
  <Company>Triangulo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BUSES DEL PC</dc:title>
  <dc:creator>Instituto Triangulo</dc:creator>
  <cp:lastModifiedBy>Estudiante</cp:lastModifiedBy>
  <cp:revision>30</cp:revision>
  <dcterms:created xsi:type="dcterms:W3CDTF">2012-10-17T13:51:11Z</dcterms:created>
  <dcterms:modified xsi:type="dcterms:W3CDTF">2012-10-22T13:41:32Z</dcterms:modified>
</cp:coreProperties>
</file>