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3" r:id="rId7"/>
    <p:sldId id="261" r:id="rId8"/>
    <p:sldId id="262"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3" d="100"/>
          <a:sy n="73" d="100"/>
        </p:scale>
        <p:origin x="-129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CO"/>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O"/>
          </a:p>
        </p:txBody>
      </p:sp>
      <p:sp>
        <p:nvSpPr>
          <p:cNvPr id="4" name="3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CO"/>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6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8" name="7 Marcador de pie de página"/>
          <p:cNvSpPr>
            <a:spLocks noGrp="1"/>
          </p:cNvSpPr>
          <p:nvPr>
            <p:ph type="ftr" sz="quarter" idx="11"/>
          </p:nvPr>
        </p:nvSpPr>
        <p:spPr/>
        <p:txBody>
          <a:bodyPr/>
          <a:lstStyle/>
          <a:p>
            <a:endParaRPr lang="es-CO"/>
          </a:p>
        </p:txBody>
      </p:sp>
      <p:sp>
        <p:nvSpPr>
          <p:cNvPr id="9" name="8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CO"/>
          </a:p>
        </p:txBody>
      </p:sp>
      <p:sp>
        <p:nvSpPr>
          <p:cNvPr id="3" name="2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4" name="3 Marcador de pie de página"/>
          <p:cNvSpPr>
            <a:spLocks noGrp="1"/>
          </p:cNvSpPr>
          <p:nvPr>
            <p:ph type="ftr" sz="quarter" idx="11"/>
          </p:nvPr>
        </p:nvSpPr>
        <p:spPr/>
        <p:txBody>
          <a:bodyPr/>
          <a:lstStyle/>
          <a:p>
            <a:endParaRPr lang="es-CO"/>
          </a:p>
        </p:txBody>
      </p:sp>
      <p:sp>
        <p:nvSpPr>
          <p:cNvPr id="5" name="4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CO"/>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CO"/>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17C5452-1678-4953-863D-2B46250FB4A7}" type="datetimeFigureOut">
              <a:rPr lang="es-CO" smtClean="0"/>
              <a:t>01/11/2012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B39BCD8A-563A-4578-B072-52393D451451}"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7C5452-1678-4953-863D-2B46250FB4A7}" type="datetimeFigureOut">
              <a:rPr lang="es-CO" smtClean="0"/>
              <a:t>01/11/2012</a:t>
            </a:fld>
            <a:endParaRPr lang="es-CO"/>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9BCD8A-563A-4578-B072-52393D451451}"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CO" dirty="0" smtClean="0"/>
              <a:t>CODIGO ASCII</a:t>
            </a:r>
            <a:endParaRPr lang="es-CO"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51520" y="332656"/>
            <a:ext cx="6951005" cy="707886"/>
          </a:xfrm>
          <a:prstGeom prst="rect">
            <a:avLst/>
          </a:prstGeom>
        </p:spPr>
        <p:txBody>
          <a:bodyPr wrap="none">
            <a:spAutoFit/>
          </a:bodyPr>
          <a:lstStyle/>
          <a:p>
            <a:r>
              <a:rPr lang="es-CO" sz="4000" b="1" dirty="0" smtClean="0"/>
              <a:t>Breve historia del Código ASCII</a:t>
            </a:r>
            <a:endParaRPr lang="es-CO" sz="4000" b="1" dirty="0"/>
          </a:p>
        </p:txBody>
      </p:sp>
      <p:sp>
        <p:nvSpPr>
          <p:cNvPr id="3" name="2 Rectángulo"/>
          <p:cNvSpPr/>
          <p:nvPr/>
        </p:nvSpPr>
        <p:spPr>
          <a:xfrm>
            <a:off x="323528" y="980728"/>
            <a:ext cx="8280920" cy="707886"/>
          </a:xfrm>
          <a:prstGeom prst="rect">
            <a:avLst/>
          </a:prstGeom>
        </p:spPr>
        <p:txBody>
          <a:bodyPr wrap="square">
            <a:spAutoFit/>
          </a:bodyPr>
          <a:lstStyle/>
          <a:p>
            <a:r>
              <a:rPr lang="es-CO" sz="2000" dirty="0" smtClean="0"/>
              <a:t>American Standard Code for Information Interchange es decir Código Americano Estándar para el intercambio de Información ) ( se pronuncia Aski ).</a:t>
            </a:r>
            <a:endParaRPr lang="es-CO" sz="2000" dirty="0"/>
          </a:p>
        </p:txBody>
      </p:sp>
      <p:sp>
        <p:nvSpPr>
          <p:cNvPr id="4" name="3 Rectángulo"/>
          <p:cNvSpPr/>
          <p:nvPr/>
        </p:nvSpPr>
        <p:spPr>
          <a:xfrm>
            <a:off x="179512" y="1779687"/>
            <a:ext cx="3960440" cy="5355312"/>
          </a:xfrm>
          <a:prstGeom prst="rect">
            <a:avLst/>
          </a:prstGeom>
        </p:spPr>
        <p:txBody>
          <a:bodyPr wrap="square">
            <a:spAutoFit/>
          </a:bodyPr>
          <a:lstStyle/>
          <a:p>
            <a:r>
              <a:rPr lang="es-CO" dirty="0" smtClean="0"/>
              <a:t>Fue creado en 1963 por el Comité Estadounidense de Estándares o "ASA", este organismo cambio su nombre en 1969 por "Instituto Estadounidense de Estándares Nacionales" o "ANSI" como se lo conoce desde entonces.</a:t>
            </a:r>
          </a:p>
          <a:p>
            <a:r>
              <a:rPr lang="es-CO" dirty="0" smtClean="0"/>
              <a:t>En un primer momento solo incluía letras mayúsculas y números, pero en 1967 se agregaron las letras minúsculas y algunos caracteres de control, formando así lo que se conoce como US-ASCII, es decir los caracteres del 0 al 127. </a:t>
            </a:r>
            <a:br>
              <a:rPr lang="es-CO" dirty="0" smtClean="0"/>
            </a:br>
            <a:r>
              <a:rPr lang="es-CO" dirty="0" smtClean="0"/>
              <a:t>Así con este conjunto de solo 128 caracteres fue publicado en 1967 como estándar, conteniendo todos lo necesario para escribir en idioma ingles.</a:t>
            </a:r>
            <a:br>
              <a:rPr lang="es-CO" dirty="0" smtClean="0"/>
            </a:br>
            <a:r>
              <a:rPr lang="es-CO" dirty="0" smtClean="0"/>
              <a:t/>
            </a:r>
            <a:br>
              <a:rPr lang="es-CO" dirty="0" smtClean="0"/>
            </a:br>
            <a:endParaRPr lang="es-CO" dirty="0"/>
          </a:p>
        </p:txBody>
      </p:sp>
      <p:sp>
        <p:nvSpPr>
          <p:cNvPr id="5" name="4 Rectángulo"/>
          <p:cNvSpPr/>
          <p:nvPr/>
        </p:nvSpPr>
        <p:spPr>
          <a:xfrm>
            <a:off x="4355976" y="2348880"/>
            <a:ext cx="4572000" cy="3139321"/>
          </a:xfrm>
          <a:prstGeom prst="rect">
            <a:avLst/>
          </a:prstGeom>
        </p:spPr>
        <p:txBody>
          <a:bodyPr>
            <a:spAutoFit/>
          </a:bodyPr>
          <a:lstStyle/>
          <a:p>
            <a:r>
              <a:rPr lang="es-CO" dirty="0" smtClean="0"/>
              <a:t>En 1981, la empresa IBM desarrolló una extensión de 8 bits del código ASCII, llamada "pagina de código 437", en esta versión se reemplazaron algunos caracteres de control obsoletos, por caracteres gráficos. Además se incorporaron 128 caracteres nuevos, con símbolos, signos, gráficos adicionales y letras latinas, necesarias para la escrituras de textos en otros idiomas, como por ejemplo el español. Así fue como se sumaron los caracteres que van del ASCII 128 al 255.</a:t>
            </a:r>
            <a:endParaRPr lang="es-CO"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DEC HEX.png"/>
          <p:cNvPicPr>
            <a:picLocks noChangeAspect="1"/>
          </p:cNvPicPr>
          <p:nvPr/>
        </p:nvPicPr>
        <p:blipFill>
          <a:blip r:embed="rId2" cstate="print"/>
          <a:stretch>
            <a:fillRect/>
          </a:stretch>
        </p:blipFill>
        <p:spPr>
          <a:xfrm>
            <a:off x="3203848" y="188640"/>
            <a:ext cx="3096344" cy="6432306"/>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Imagen" descr="DEC HEX.png"/>
          <p:cNvPicPr>
            <a:picLocks noChangeAspect="1"/>
          </p:cNvPicPr>
          <p:nvPr/>
        </p:nvPicPr>
        <p:blipFill>
          <a:blip r:embed="rId2" cstate="print"/>
          <a:stretch>
            <a:fillRect/>
          </a:stretch>
        </p:blipFill>
        <p:spPr>
          <a:xfrm>
            <a:off x="1691680" y="476672"/>
            <a:ext cx="5904656" cy="6104261"/>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Imagen" descr="DEC HEX.png"/>
          <p:cNvPicPr>
            <a:picLocks noChangeAspect="1"/>
          </p:cNvPicPr>
          <p:nvPr/>
        </p:nvPicPr>
        <p:blipFill>
          <a:blip r:embed="rId2" cstate="print"/>
          <a:stretch>
            <a:fillRect/>
          </a:stretch>
        </p:blipFill>
        <p:spPr>
          <a:xfrm>
            <a:off x="1331640" y="332657"/>
            <a:ext cx="6696744" cy="626469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467544" y="1196752"/>
            <a:ext cx="8064896" cy="646331"/>
          </a:xfrm>
          <a:prstGeom prst="rect">
            <a:avLst/>
          </a:prstGeom>
          <a:noFill/>
        </p:spPr>
        <p:txBody>
          <a:bodyPr wrap="square" rtlCol="0">
            <a:spAutoFit/>
          </a:bodyPr>
          <a:lstStyle/>
          <a:p>
            <a:pPr algn="ctr"/>
            <a:r>
              <a:rPr lang="es-CO" b="1" dirty="0" smtClean="0"/>
              <a:t>En EXCEL podemos saber todos los caracteres del  Código ASCII ,  por medio de la Función =CARACTER</a:t>
            </a:r>
            <a:endParaRPr lang="es-CO" b="1" dirty="0"/>
          </a:p>
        </p:txBody>
      </p:sp>
      <p:graphicFrame>
        <p:nvGraphicFramePr>
          <p:cNvPr id="3" name="2 Tabla"/>
          <p:cNvGraphicFramePr>
            <a:graphicFrameLocks noGrp="1"/>
          </p:cNvGraphicFramePr>
          <p:nvPr/>
        </p:nvGraphicFramePr>
        <p:xfrm>
          <a:off x="2195736" y="2411596"/>
          <a:ext cx="4392488" cy="432048"/>
        </p:xfrm>
        <a:graphic>
          <a:graphicData uri="http://schemas.openxmlformats.org/drawingml/2006/table">
            <a:tbl>
              <a:tblPr/>
              <a:tblGrid>
                <a:gridCol w="2196244"/>
                <a:gridCol w="2196244"/>
              </a:tblGrid>
              <a:tr h="432048">
                <a:tc>
                  <a:txBody>
                    <a:bodyPr/>
                    <a:lstStyle/>
                    <a:p>
                      <a:pPr algn="ctr" fontAlgn="ctr"/>
                      <a:r>
                        <a:rPr lang="es-CO" sz="1200" b="0" i="0" u="none" strike="noStrike" dirty="0">
                          <a:solidFill>
                            <a:srgbClr val="000000"/>
                          </a:solidFill>
                          <a:latin typeface="Arial Narrow"/>
                        </a:rPr>
                        <a:t>64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
        <p:nvSpPr>
          <p:cNvPr id="4" name="3 CuadroTexto"/>
          <p:cNvSpPr txBox="1"/>
          <p:nvPr/>
        </p:nvSpPr>
        <p:spPr>
          <a:xfrm>
            <a:off x="2195736" y="3131676"/>
            <a:ext cx="2232248" cy="369332"/>
          </a:xfrm>
          <a:prstGeom prst="rect">
            <a:avLst/>
          </a:prstGeom>
          <a:noFill/>
          <a:ln>
            <a:solidFill>
              <a:schemeClr val="tx1"/>
            </a:solidFill>
          </a:ln>
        </p:spPr>
        <p:txBody>
          <a:bodyPr wrap="square" rtlCol="0">
            <a:spAutoFit/>
          </a:bodyPr>
          <a:lstStyle/>
          <a:p>
            <a:pPr algn="ctr"/>
            <a:r>
              <a:rPr lang="es-CO" dirty="0" smtClean="0">
                <a:ln>
                  <a:solidFill>
                    <a:srgbClr val="FF0000"/>
                  </a:solidFill>
                </a:ln>
              </a:rPr>
              <a:t>Numero de Comando</a:t>
            </a:r>
            <a:endParaRPr lang="es-CO" dirty="0">
              <a:ln>
                <a:solidFill>
                  <a:srgbClr val="FF0000"/>
                </a:solidFill>
              </a:ln>
            </a:endParaRPr>
          </a:p>
        </p:txBody>
      </p:sp>
      <p:sp>
        <p:nvSpPr>
          <p:cNvPr id="5" name="4 CuadroTexto"/>
          <p:cNvSpPr txBox="1"/>
          <p:nvPr/>
        </p:nvSpPr>
        <p:spPr>
          <a:xfrm>
            <a:off x="4572000" y="3122384"/>
            <a:ext cx="1800200" cy="369332"/>
          </a:xfrm>
          <a:prstGeom prst="rect">
            <a:avLst/>
          </a:prstGeom>
          <a:noFill/>
          <a:ln>
            <a:solidFill>
              <a:schemeClr val="tx1"/>
            </a:solidFill>
          </a:ln>
        </p:spPr>
        <p:txBody>
          <a:bodyPr wrap="square" rtlCol="0">
            <a:spAutoFit/>
          </a:bodyPr>
          <a:lstStyle/>
          <a:p>
            <a:pPr algn="ctr"/>
            <a:r>
              <a:rPr lang="es-CO" dirty="0" smtClean="0">
                <a:ln>
                  <a:solidFill>
                    <a:srgbClr val="FF0000"/>
                  </a:solidFill>
                </a:ln>
                <a:solidFill>
                  <a:srgbClr val="FF0000"/>
                </a:solidFill>
              </a:rPr>
              <a:t>=</a:t>
            </a:r>
            <a:r>
              <a:rPr lang="es-CO" sz="1600" dirty="0" smtClean="0">
                <a:ln>
                  <a:solidFill>
                    <a:srgbClr val="FF0000"/>
                  </a:solidFill>
                </a:ln>
                <a:solidFill>
                  <a:srgbClr val="FF0000"/>
                </a:solidFill>
              </a:rPr>
              <a:t>CARÁCTER(64</a:t>
            </a:r>
            <a:r>
              <a:rPr lang="es-CO" dirty="0" smtClean="0">
                <a:ln>
                  <a:solidFill>
                    <a:srgbClr val="FF0000"/>
                  </a:solidFill>
                </a:ln>
                <a:solidFill>
                  <a:srgbClr val="FF0000"/>
                </a:solidFill>
              </a:rPr>
              <a:t>)</a:t>
            </a:r>
            <a:endParaRPr lang="es-CO" dirty="0">
              <a:ln>
                <a:solidFill>
                  <a:srgbClr val="FF0000"/>
                </a:solidFill>
              </a:ln>
              <a:solidFill>
                <a:srgbClr val="FF0000"/>
              </a:solidFill>
            </a:endParaRPr>
          </a:p>
        </p:txBody>
      </p:sp>
      <p:sp>
        <p:nvSpPr>
          <p:cNvPr id="6" name="5 CuadroTexto"/>
          <p:cNvSpPr txBox="1"/>
          <p:nvPr/>
        </p:nvSpPr>
        <p:spPr>
          <a:xfrm>
            <a:off x="1979712" y="3851756"/>
            <a:ext cx="4896544" cy="369332"/>
          </a:xfrm>
          <a:prstGeom prst="rect">
            <a:avLst/>
          </a:prstGeom>
          <a:noFill/>
        </p:spPr>
        <p:txBody>
          <a:bodyPr wrap="square" rtlCol="0">
            <a:spAutoFit/>
          </a:bodyPr>
          <a:lstStyle/>
          <a:p>
            <a:r>
              <a:rPr lang="es-CO" dirty="0" smtClean="0"/>
              <a:t>Hace referencia al la digitación de la tecla ALT + 64</a:t>
            </a:r>
            <a:endParaRPr lang="es-CO" dirty="0"/>
          </a:p>
        </p:txBody>
      </p:sp>
      <p:sp>
        <p:nvSpPr>
          <p:cNvPr id="7" name="6 Flecha arriba"/>
          <p:cNvSpPr/>
          <p:nvPr/>
        </p:nvSpPr>
        <p:spPr>
          <a:xfrm>
            <a:off x="3131840" y="2915652"/>
            <a:ext cx="288032"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8" name="7 Flecha arriba"/>
          <p:cNvSpPr/>
          <p:nvPr/>
        </p:nvSpPr>
        <p:spPr>
          <a:xfrm>
            <a:off x="5364088" y="2915652"/>
            <a:ext cx="288032" cy="21602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2"/>
          <a:ext cx="9144000" cy="6858008"/>
        </p:xfrm>
        <a:graphic>
          <a:graphicData uri="http://schemas.openxmlformats.org/drawingml/2006/table">
            <a:tbl>
              <a:tblPr/>
              <a:tblGrid>
                <a:gridCol w="914400"/>
                <a:gridCol w="914400"/>
                <a:gridCol w="914400"/>
                <a:gridCol w="914400"/>
                <a:gridCol w="914400"/>
                <a:gridCol w="914400"/>
                <a:gridCol w="914400"/>
                <a:gridCol w="914400"/>
                <a:gridCol w="914400"/>
                <a:gridCol w="914400"/>
              </a:tblGrid>
              <a:tr h="497865">
                <a:tc>
                  <a:txBody>
                    <a:bodyPr/>
                    <a:lstStyle/>
                    <a:p>
                      <a:pPr algn="ctr" fontAlgn="ctr"/>
                      <a:r>
                        <a:rPr lang="es-CO" sz="1200" b="1" i="0" u="none" strike="noStrike" dirty="0">
                          <a:solidFill>
                            <a:srgbClr val="FFFFFF"/>
                          </a:solidFill>
                          <a:latin typeface="Arial Narrow"/>
                        </a:rPr>
                        <a:t>Numero</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Carácter</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Numero</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Carácter</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Numero</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Carácter</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Numero</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Carácter</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Numero</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dirty="0">
                          <a:solidFill>
                            <a:srgbClr val="FFFFFF"/>
                          </a:solidFill>
                          <a:latin typeface="Arial Narrow"/>
                        </a:rPr>
                        <a:t>Carácter</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255103">
                <a:tc>
                  <a:txBody>
                    <a:bodyPr/>
                    <a:lstStyle/>
                    <a:p>
                      <a:pPr algn="ctr" fontAlgn="ctr"/>
                      <a:r>
                        <a:rPr lang="es-CO" sz="1200" b="0" i="0" u="none" strike="noStrike" dirty="0">
                          <a:solidFill>
                            <a:srgbClr val="000000"/>
                          </a:solidFill>
                          <a:latin typeface="Arial Narrow"/>
                        </a:rPr>
                        <a:t>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52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g</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š</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Í</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dirty="0">
                          <a:solidFill>
                            <a:srgbClr val="000000"/>
                          </a:solidFill>
                          <a:latin typeface="Arial Narrow"/>
                        </a:rPr>
                        <a:t>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53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h</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Î</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54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i</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œ</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Ï</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dirty="0">
                          <a:solidFill>
                            <a:srgbClr val="000000"/>
                          </a:solidFill>
                          <a:latin typeface="Arial Narrow"/>
                        </a:rPr>
                        <a:t>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55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j</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Ø</a:t>
                      </a:r>
                      <a:endParaRPr lang="es-CO" sz="1200" b="0" i="0" u="none" strike="noStrike" dirty="0">
                        <a:solidFill>
                          <a:srgbClr val="000000"/>
                        </a:solidFill>
                        <a:latin typeface="Arial Narrow"/>
                      </a:endParaRP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Ð</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56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k</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Ž</a:t>
                      </a:r>
                      <a:endParaRPr lang="es-CO" sz="1200" b="0" i="0" u="none" strike="noStrike" dirty="0">
                        <a:solidFill>
                          <a:srgbClr val="000000"/>
                        </a:solidFill>
                        <a:latin typeface="Arial Narrow"/>
                      </a:endParaRP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Ñ</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57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l</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Ÿ</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Ò</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a:t>
                      </a:r>
                      <a:endParaRPr lang="es-CO" sz="1200" b="0" i="0" u="none" strike="noStrike" dirty="0">
                        <a:solidFill>
                          <a:srgbClr val="000000"/>
                        </a:solidFill>
                        <a:latin typeface="Arial Narrow"/>
                      </a:endParaRP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58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m</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160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á</a:t>
                      </a:r>
                      <a:r>
                        <a:rPr lang="es-CO" sz="1200" b="0" i="0" u="none" strike="noStrike" dirty="0">
                          <a:solidFill>
                            <a:srgbClr val="000000"/>
                          </a:solidFill>
                          <a:latin typeface="Arial Narrow"/>
                        </a:rPr>
                        <a:t>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Ó</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59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110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n</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161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Ô</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60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&lt;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111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o</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162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Õ</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61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112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p</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163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Ö</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68838">
                <a:tc>
                  <a:txBody>
                    <a:bodyPr/>
                    <a:lstStyle/>
                    <a:p>
                      <a:pPr algn="ctr" fontAlgn="ctr"/>
                      <a:r>
                        <a:rPr lang="es-CO" sz="1200" b="0" i="0" u="none" strike="noStrike">
                          <a:solidFill>
                            <a:srgbClr val="000000"/>
                          </a:solidFill>
                          <a:latin typeface="Arial Narrow"/>
                        </a:rPr>
                        <a:t>11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a:t>
                      </a:r>
                      <a:endParaRPr lang="es-CO" sz="1200" b="0" i="0" u="none" strike="noStrike" dirty="0">
                        <a:solidFill>
                          <a:srgbClr val="000000"/>
                        </a:solidFill>
                        <a:latin typeface="Arial Narrow"/>
                      </a:endParaRP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62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&gt;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113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q</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164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23936">
                <a:tc>
                  <a:txBody>
                    <a:bodyPr/>
                    <a:lstStyle/>
                    <a:p>
                      <a:pPr algn="ctr" fontAlgn="ctr"/>
                      <a:r>
                        <a:rPr lang="es-CO" sz="1200" b="0" i="0" u="none" strike="noStrike">
                          <a:solidFill>
                            <a:srgbClr val="000000"/>
                          </a:solidFill>
                          <a:latin typeface="Arial Narrow"/>
                        </a:rPr>
                        <a:t>12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a:t>
                      </a:r>
                      <a:endParaRPr lang="es-CO" sz="1200" b="0" i="0" u="none" strike="noStrike" dirty="0">
                        <a:solidFill>
                          <a:srgbClr val="000000"/>
                        </a:solidFill>
                        <a:latin typeface="Arial Narrow"/>
                      </a:endParaRP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63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114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r</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165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Ø</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64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115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s</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166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Ù</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65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116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167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Ú</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66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B</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117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u</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168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219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Û</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67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C</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118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v</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169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220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Ü</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68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D</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119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w</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170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ª</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221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Ý</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69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E</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x</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171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222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Þ</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19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F</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y</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172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223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ß</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20</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G</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z</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173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224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à</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21</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H</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174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225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á</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22</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I</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175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226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â</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23</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J</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176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227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ã</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24</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K</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177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228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ä</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55103">
                <a:tc>
                  <a:txBody>
                    <a:bodyPr/>
                    <a:lstStyle/>
                    <a:p>
                      <a:pPr algn="ctr" fontAlgn="ctr"/>
                      <a:r>
                        <a:rPr lang="es-CO" sz="1200" b="0" i="0" u="none" strike="noStrike">
                          <a:solidFill>
                            <a:srgbClr val="000000"/>
                          </a:solidFill>
                          <a:latin typeface="Arial Narrow"/>
                        </a:rPr>
                        <a:t>25</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76</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L</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127</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178</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²</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229</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å</a:t>
                      </a:r>
                    </a:p>
                  </a:txBody>
                  <a:tcPr marL="6973" marR="6973" marT="697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0" y="-27384"/>
          <a:ext cx="9144000" cy="6858014"/>
        </p:xfrm>
        <a:graphic>
          <a:graphicData uri="http://schemas.openxmlformats.org/drawingml/2006/table">
            <a:tbl>
              <a:tblPr/>
              <a:tblGrid>
                <a:gridCol w="914400"/>
                <a:gridCol w="914400"/>
                <a:gridCol w="914400"/>
                <a:gridCol w="914400"/>
                <a:gridCol w="914400"/>
                <a:gridCol w="914400"/>
                <a:gridCol w="914400"/>
                <a:gridCol w="914400"/>
                <a:gridCol w="914400"/>
                <a:gridCol w="914400"/>
              </a:tblGrid>
              <a:tr h="478576">
                <a:tc>
                  <a:txBody>
                    <a:bodyPr/>
                    <a:lstStyle/>
                    <a:p>
                      <a:pPr algn="ctr" fontAlgn="ctr"/>
                      <a:r>
                        <a:rPr lang="es-CO" sz="1200" b="1" i="0" u="none" strike="noStrike" dirty="0">
                          <a:solidFill>
                            <a:srgbClr val="FFFFFF"/>
                          </a:solidFill>
                          <a:latin typeface="Arial Narrow"/>
                        </a:rPr>
                        <a:t>Numero</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Carácter</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Numero</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Carácter</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Numero</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Carácter</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Numero</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Carácter</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Numero</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s-CO" sz="1200" b="1" i="0" u="none" strike="noStrike">
                          <a:solidFill>
                            <a:srgbClr val="FFFFFF"/>
                          </a:solidFill>
                          <a:latin typeface="Arial Narrow"/>
                        </a:rPr>
                        <a:t>Carácter</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0000"/>
                    </a:solidFill>
                  </a:tcPr>
                </a:tc>
              </a:tr>
              <a:tr h="245363">
                <a:tc>
                  <a:txBody>
                    <a:bodyPr/>
                    <a:lstStyle/>
                    <a:p>
                      <a:pPr algn="ctr" fontAlgn="ctr"/>
                      <a:r>
                        <a:rPr lang="es-CO" sz="1200" b="0" i="0" u="none" strike="noStrike" dirty="0">
                          <a:solidFill>
                            <a:srgbClr val="000000"/>
                          </a:solidFill>
                          <a:latin typeface="Arial Narrow"/>
                        </a:rPr>
                        <a:t>26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M</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128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179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³</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æ</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27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78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N</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129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smtClean="0">
                          <a:solidFill>
                            <a:srgbClr val="000000"/>
                          </a:solidFill>
                          <a:latin typeface="Arial Narrow"/>
                        </a:rPr>
                        <a:t>ü</a:t>
                      </a:r>
                      <a:endParaRPr lang="es-CO" sz="1200" b="0" i="0" u="none" strike="noStrike" dirty="0">
                        <a:solidFill>
                          <a:srgbClr val="000000"/>
                        </a:solidFill>
                        <a:latin typeface="Arial Narrow"/>
                      </a:endParaRP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ç</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28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79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O</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130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µ</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è</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29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80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P</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131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ƒ</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é</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81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Q</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132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ê</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82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R</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133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ë</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 </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83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S</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134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¹</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ì</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84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135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º</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í</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85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U</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136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ˆ</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î</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86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V</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137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¼</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239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ï</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87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W</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138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Š</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189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½</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ð</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88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X</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139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190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¾</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ñ</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&amp;</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89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Y</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140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Œ</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191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ò</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39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Z</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141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ì</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192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À</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ó</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Ž</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193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Á</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ô</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Å</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194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Â</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õ</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É</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195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Ã</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ö</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196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Ä</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_</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197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Å</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ø</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198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Æ</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249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ù</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46</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199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Ç</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250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ú</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47</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b</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149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È</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251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û</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48</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99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c</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É</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252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ü</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49</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d</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Ê</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dirty="0">
                          <a:solidFill>
                            <a:srgbClr val="000000"/>
                          </a:solidFill>
                          <a:latin typeface="Arial Narrow"/>
                        </a:rPr>
                        <a:t>253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ý</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50</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e</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Ë</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254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þ</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45363">
                <a:tc>
                  <a:txBody>
                    <a:bodyPr/>
                    <a:lstStyle/>
                    <a:p>
                      <a:pPr algn="ctr" fontAlgn="ctr"/>
                      <a:r>
                        <a:rPr lang="es-CO" sz="1200" b="0" i="0" u="none" strike="noStrike">
                          <a:solidFill>
                            <a:srgbClr val="000000"/>
                          </a:solidFill>
                          <a:latin typeface="Arial Narrow"/>
                        </a:rPr>
                        <a:t>51</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102</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f</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153</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204</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a:solidFill>
                            <a:srgbClr val="000000"/>
                          </a:solidFill>
                          <a:latin typeface="Arial Narrow"/>
                        </a:rPr>
                        <a:t>Ì</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es-CO" sz="1200" b="0" i="0" u="none" strike="noStrike">
                          <a:solidFill>
                            <a:srgbClr val="000000"/>
                          </a:solidFill>
                          <a:latin typeface="Arial Narrow"/>
                        </a:rPr>
                        <a:t>255</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es-CO" sz="1200" b="0" i="0" u="none" strike="noStrike" dirty="0">
                          <a:solidFill>
                            <a:srgbClr val="000000"/>
                          </a:solidFill>
                          <a:latin typeface="Arial Narrow"/>
                        </a:rPr>
                        <a:t>ÿ</a:t>
                      </a:r>
                    </a:p>
                  </a:txBody>
                  <a:tcPr marL="7198" marR="7198" marT="719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769</Words>
  <Application>Microsoft Office PowerPoint</Application>
  <PresentationFormat>Presentación en pantalla (4:3)</PresentationFormat>
  <Paragraphs>542</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CODIGO ASCII</vt:lpstr>
      <vt:lpstr>Diapositiva 2</vt:lpstr>
      <vt:lpstr>Diapositiva 3</vt:lpstr>
      <vt:lpstr>Diapositiva 4</vt:lpstr>
      <vt:lpstr>Diapositiva 5</vt:lpstr>
      <vt:lpstr>Diapositiva 6</vt:lpstr>
      <vt:lpstr>Diapositiva 7</vt:lpstr>
      <vt:lpstr>Diapositiva 8</vt:lpstr>
    </vt:vector>
  </TitlesOfParts>
  <Company>Triangulo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CODIGO ASCII</dc:title>
  <dc:creator>Instituto Triangulo</dc:creator>
  <cp:lastModifiedBy>Instituto Triangulo</cp:lastModifiedBy>
  <cp:revision>6</cp:revision>
  <dcterms:created xsi:type="dcterms:W3CDTF">2012-11-01T13:37:54Z</dcterms:created>
  <dcterms:modified xsi:type="dcterms:W3CDTF">2012-11-01T14:36:54Z</dcterms:modified>
</cp:coreProperties>
</file>