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7" r:id="rId3"/>
    <p:sldId id="268" r:id="rId4"/>
    <p:sldId id="269" r:id="rId5"/>
    <p:sldId id="257" r:id="rId6"/>
    <p:sldId id="258" r:id="rId7"/>
    <p:sldId id="259" r:id="rId8"/>
    <p:sldId id="260" r:id="rId9"/>
    <p:sldId id="261" r:id="rId10"/>
    <p:sldId id="262" r:id="rId11"/>
    <p:sldId id="263" r:id="rId12"/>
    <p:sldId id="264" r:id="rId13"/>
    <p:sldId id="265" r:id="rId14"/>
    <p:sldId id="266" r:id="rId15"/>
    <p:sldId id="270" r:id="rId16"/>
    <p:sldId id="271" r:id="rId17"/>
    <p:sldId id="272" r:id="rId18"/>
    <p:sldId id="273" r:id="rId19"/>
    <p:sldId id="274"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D1E7B5-4A6D-4827-8C69-D327F6A81FC7}" type="datetimeFigureOut">
              <a:rPr lang="es-ES" smtClean="0"/>
              <a:pPr/>
              <a:t>23/11/2012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E89CA7-1E37-499E-8095-3E55F8AB4398}" type="slidenum">
              <a:rPr lang="es-ES" smtClean="0"/>
              <a:pPr/>
              <a:t>‹Nº›</a:t>
            </a:fld>
            <a:endParaRPr lang="es-ES"/>
          </a:p>
        </p:txBody>
      </p:sp>
    </p:spTree>
    <p:extLst>
      <p:ext uri="{BB962C8B-B14F-4D97-AF65-F5344CB8AC3E}">
        <p14:creationId xmlns:p14="http://schemas.microsoft.com/office/powerpoint/2010/main" val="1108202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1EE89CA7-1E37-499E-8095-3E55F8AB4398}" type="slidenum">
              <a:rPr lang="es-ES" smtClean="0"/>
              <a:pPr/>
              <a:t>1</a:t>
            </a:fld>
            <a:endParaRPr lang="es-ES"/>
          </a:p>
        </p:txBody>
      </p:sp>
    </p:spTree>
    <p:extLst>
      <p:ext uri="{BB962C8B-B14F-4D97-AF65-F5344CB8AC3E}">
        <p14:creationId xmlns:p14="http://schemas.microsoft.com/office/powerpoint/2010/main" val="1301039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39C564A-A3E4-4FCA-9566-DE253E4FA874}" type="slidenum">
              <a:rPr lang="es-ES" smtClean="0"/>
              <a:pPr/>
              <a:t>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8DD3EC4-22BA-4D85-BA10-CD29E89684CA}" type="datetimeFigureOut">
              <a:rPr lang="es-ES" smtClean="0"/>
              <a:pPr/>
              <a:t>23/11/2012</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584F31E5-3B1E-48E9-9EC7-7471AC9B19F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18DD3EC4-22BA-4D85-BA10-CD29E89684CA}" type="datetimeFigureOut">
              <a:rPr lang="es-ES" smtClean="0"/>
              <a:pPr/>
              <a:t>23/11/2012</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584F31E5-3B1E-48E9-9EC7-7471AC9B19F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78000">
              <a:schemeClr val="bg1">
                <a:shade val="90000"/>
                <a:satMod val="375000"/>
              </a:schemeClr>
            </a:gs>
            <a:gs pos="100000">
              <a:schemeClr val="bg2">
                <a:tint val="88000"/>
                <a:satMod val="400000"/>
              </a:schemeClr>
            </a:gs>
          </a:gsLst>
          <a:lin ang="5400000" scaled="0"/>
          <a:tileRect/>
        </a:gradFill>
        <a:effectLst/>
      </p:bgPr>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DD3EC4-22BA-4D85-BA10-CD29E89684CA}" type="datetimeFigureOut">
              <a:rPr lang="es-ES" smtClean="0"/>
              <a:pPr/>
              <a:t>23/11/2012</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84F31E5-3B1E-48E9-9EC7-7471AC9B19FC}"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428604"/>
            <a:ext cx="7772400" cy="1975104"/>
          </a:xfrm>
        </p:spPr>
        <p:txBody>
          <a:bodyPr/>
          <a:lstStyle/>
          <a:p>
            <a:pPr algn="ctr"/>
            <a:r>
              <a:rPr lang="es-MX" sz="9000" dirty="0" smtClean="0"/>
              <a:t>MAC OS</a:t>
            </a:r>
            <a:endParaRPr lang="es-ES" sz="9000" dirty="0"/>
          </a:p>
        </p:txBody>
      </p:sp>
      <p:pic>
        <p:nvPicPr>
          <p:cNvPr id="1026" name="Picture 2" descr="http://t3.gstatic.com/images?q=tbn:ANd9GcSINHjpiKlLiA3ds2US00BxpU76NQAHJGaEUnSo42yKW3pmwN7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060848"/>
            <a:ext cx="3451076" cy="45427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56984" cy="6552728"/>
          </a:xfrm>
        </p:spPr>
        <p:txBody>
          <a:bodyPr>
            <a:noAutofit/>
          </a:bodyPr>
          <a:lstStyle/>
          <a:p>
            <a:pPr>
              <a:buNone/>
            </a:pPr>
            <a:r>
              <a:rPr lang="es-MX" sz="2400" b="1" dirty="0" smtClean="0">
                <a:latin typeface="Adobe Hebrew" pitchFamily="18" charset="-79"/>
                <a:cs typeface="Adobe Hebrew" pitchFamily="18" charset="-79"/>
              </a:rPr>
              <a:t>     Cronología de las versiones</a:t>
            </a:r>
          </a:p>
          <a:p>
            <a:pPr>
              <a:buNone/>
            </a:pPr>
            <a:endParaRPr lang="es-MX" sz="1500" b="1" dirty="0" smtClean="0">
              <a:latin typeface="Adobe Hebrew" pitchFamily="18" charset="-79"/>
              <a:cs typeface="Adobe Hebrew" pitchFamily="18" charset="-79"/>
            </a:endParaRP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7.0 (con el </a:t>
            </a:r>
            <a:r>
              <a:rPr lang="es-MX" sz="1500" dirty="0" err="1" smtClean="0">
                <a:latin typeface="Adobe Hebrew" pitchFamily="18" charset="-79"/>
                <a:cs typeface="Adobe Hebrew" pitchFamily="18" charset="-79"/>
              </a:rPr>
              <a:t>MultiFinder</a:t>
            </a:r>
            <a:r>
              <a:rPr lang="es-MX" sz="1500" dirty="0" smtClean="0">
                <a:latin typeface="Adobe Hebrew" pitchFamily="18" charset="-79"/>
                <a:cs typeface="Adobe Hebrew" pitchFamily="18" charset="-79"/>
              </a:rPr>
              <a:t> integrado siempre activo)</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7.0.1 (introducido con las series LC II y </a:t>
            </a:r>
            <a:r>
              <a:rPr lang="es-MX" sz="1500" dirty="0" err="1" smtClean="0">
                <a:latin typeface="Adobe Hebrew" pitchFamily="18" charset="-79"/>
                <a:cs typeface="Adobe Hebrew" pitchFamily="18" charset="-79"/>
              </a:rPr>
              <a:t>Quadra</a:t>
            </a:r>
            <a:r>
              <a:rPr lang="es-MX" sz="1500" dirty="0" smtClean="0">
                <a:latin typeface="Adobe Hebrew" pitchFamily="18" charset="-79"/>
                <a:cs typeface="Adobe Hebrew" pitchFamily="18" charset="-79"/>
              </a:rPr>
              <a:t>)</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 </a:t>
            </a:r>
            <a:r>
              <a:rPr lang="es-MX" sz="1500" dirty="0" err="1" smtClean="0">
                <a:latin typeface="Adobe Hebrew" pitchFamily="18" charset="-79"/>
                <a:cs typeface="Adobe Hebrew" pitchFamily="18" charset="-79"/>
              </a:rPr>
              <a:t>Tuner</a:t>
            </a:r>
            <a:r>
              <a:rPr lang="es-MX" sz="1500" dirty="0" smtClean="0">
                <a:latin typeface="Adobe Hebrew" pitchFamily="18" charset="-79"/>
                <a:cs typeface="Adobe Hebrew" pitchFamily="18" charset="-79"/>
              </a:rPr>
              <a:t> (actualización para el 7.0 y el 7.0.1)</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7.1</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7.1 Pro (versión 7.1.1, combinado con el </a:t>
            </a:r>
            <a:r>
              <a:rPr lang="es-MX" sz="1500" dirty="0" err="1" smtClean="0">
                <a:latin typeface="Adobe Hebrew" pitchFamily="18" charset="-79"/>
                <a:cs typeface="Adobe Hebrew" pitchFamily="18" charset="-79"/>
              </a:rPr>
              <a:t>PowerTalk</a:t>
            </a:r>
            <a:r>
              <a:rPr lang="es-MX" sz="1500" dirty="0" smtClean="0">
                <a:latin typeface="Adobe Hebrew" pitchFamily="18" charset="-79"/>
                <a:cs typeface="Adobe Hebrew" pitchFamily="18" charset="-79"/>
              </a:rPr>
              <a:t>, </a:t>
            </a:r>
            <a:r>
              <a:rPr lang="es-MX" sz="1500" dirty="0" err="1" smtClean="0">
                <a:latin typeface="Adobe Hebrew" pitchFamily="18" charset="-79"/>
                <a:cs typeface="Adobe Hebrew" pitchFamily="18" charset="-79"/>
              </a:rPr>
              <a:t>Speech</a:t>
            </a:r>
            <a:r>
              <a:rPr lang="es-MX" sz="1500" dirty="0" smtClean="0">
                <a:latin typeface="Adobe Hebrew" pitchFamily="18" charset="-79"/>
                <a:cs typeface="Adobe Hebrew" pitchFamily="18" charset="-79"/>
              </a:rPr>
              <a:t> Manager y </a:t>
            </a:r>
            <a:r>
              <a:rPr lang="es-MX" sz="1500" dirty="0" err="1" smtClean="0">
                <a:latin typeface="Adobe Hebrew" pitchFamily="18" charset="-79"/>
                <a:cs typeface="Adobe Hebrew" pitchFamily="18" charset="-79"/>
              </a:rPr>
              <a:t>Macintalk</a:t>
            </a:r>
            <a:r>
              <a:rPr lang="es-MX" sz="1500" dirty="0" smtClean="0">
                <a:latin typeface="Adobe Hebrew" pitchFamily="18" charset="-79"/>
                <a:cs typeface="Adobe Hebrew" pitchFamily="18" charset="-79"/>
              </a:rPr>
              <a:t>, </a:t>
            </a:r>
            <a:r>
              <a:rPr lang="es-MX" sz="1500" dirty="0" err="1" smtClean="0">
                <a:latin typeface="Adobe Hebrew" pitchFamily="18" charset="-79"/>
                <a:cs typeface="Adobe Hebrew" pitchFamily="18" charset="-79"/>
              </a:rPr>
              <a:t>Thread</a:t>
            </a:r>
            <a:r>
              <a:rPr lang="es-MX" sz="1500" dirty="0" smtClean="0">
                <a:latin typeface="Adobe Hebrew" pitchFamily="18" charset="-79"/>
                <a:cs typeface="Adobe Hebrew" pitchFamily="18" charset="-79"/>
              </a:rPr>
              <a:t> Manager)</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7.1.2 (primera versión para </a:t>
            </a:r>
            <a:r>
              <a:rPr lang="es-MX" sz="1500" dirty="0" err="1" smtClean="0">
                <a:latin typeface="Adobe Hebrew" pitchFamily="18" charset="-79"/>
                <a:cs typeface="Adobe Hebrew" pitchFamily="18" charset="-79"/>
              </a:rPr>
              <a:t>Macs</a:t>
            </a:r>
            <a:r>
              <a:rPr lang="es-MX" sz="1500" dirty="0" smtClean="0">
                <a:latin typeface="Adobe Hebrew" pitchFamily="18" charset="-79"/>
                <a:cs typeface="Adobe Hebrew" pitchFamily="18" charset="-79"/>
              </a:rPr>
              <a:t> equipadas con un procesador </a:t>
            </a:r>
            <a:r>
              <a:rPr lang="es-MX" sz="1500" dirty="0" err="1" smtClean="0">
                <a:latin typeface="Adobe Hebrew" pitchFamily="18" charset="-79"/>
                <a:cs typeface="Adobe Hebrew" pitchFamily="18" charset="-79"/>
              </a:rPr>
              <a:t>PowerPC</a:t>
            </a:r>
            <a:r>
              <a:rPr lang="es-MX" sz="1500" dirty="0" smtClean="0">
                <a:latin typeface="Adobe Hebrew" pitchFamily="18" charset="-79"/>
                <a:cs typeface="Adobe Hebrew" pitchFamily="18" charset="-79"/>
              </a:rPr>
              <a:t>)</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7.1.2P (solo para las </a:t>
            </a:r>
            <a:r>
              <a:rPr lang="es-MX" sz="1500" dirty="0" err="1" smtClean="0">
                <a:latin typeface="Adobe Hebrew" pitchFamily="18" charset="-79"/>
                <a:cs typeface="Adobe Hebrew" pitchFamily="18" charset="-79"/>
              </a:rPr>
              <a:t>Performa</a:t>
            </a:r>
            <a:r>
              <a:rPr lang="es-MX" sz="1500" dirty="0" smtClean="0">
                <a:latin typeface="Adobe Hebrew" pitchFamily="18" charset="-79"/>
                <a:cs typeface="Adobe Hebrew" pitchFamily="18" charset="-79"/>
              </a:rPr>
              <a:t>/LC/</a:t>
            </a:r>
            <a:r>
              <a:rPr lang="es-MX" sz="1500" dirty="0" err="1" smtClean="0">
                <a:latin typeface="Adobe Hebrew" pitchFamily="18" charset="-79"/>
                <a:cs typeface="Adobe Hebrew" pitchFamily="18" charset="-79"/>
              </a:rPr>
              <a:t>Quadra</a:t>
            </a:r>
            <a:r>
              <a:rPr lang="es-MX" sz="1500" dirty="0" smtClean="0">
                <a:latin typeface="Adobe Hebrew" pitchFamily="18" charset="-79"/>
                <a:cs typeface="Adobe Hebrew" pitchFamily="18" charset="-79"/>
              </a:rPr>
              <a:t> 630, rápidamente reemplazado por el 7.5)</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7.5.1 (</a:t>
            </a:r>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 Actualización 1.0. Primer sistema operativo de Macintosh en llamarse "Mac OS")</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7.5.2 (primera versión para </a:t>
            </a:r>
            <a:r>
              <a:rPr lang="es-MX" sz="1500" dirty="0" err="1" smtClean="0">
                <a:latin typeface="Adobe Hebrew" pitchFamily="18" charset="-79"/>
                <a:cs typeface="Adobe Hebrew" pitchFamily="18" charset="-79"/>
              </a:rPr>
              <a:t>Power</a:t>
            </a:r>
            <a:r>
              <a:rPr lang="es-MX" sz="1500" dirty="0" smtClean="0">
                <a:latin typeface="Adobe Hebrew" pitchFamily="18" charset="-79"/>
                <a:cs typeface="Adobe Hebrew" pitchFamily="18" charset="-79"/>
              </a:rPr>
              <a:t> </a:t>
            </a:r>
            <a:r>
              <a:rPr lang="es-MX" sz="1500" dirty="0" err="1" smtClean="0">
                <a:latin typeface="Adobe Hebrew" pitchFamily="18" charset="-79"/>
                <a:cs typeface="Adobe Hebrew" pitchFamily="18" charset="-79"/>
              </a:rPr>
              <a:t>Macs</a:t>
            </a:r>
            <a:r>
              <a:rPr lang="es-MX" sz="1500" dirty="0" smtClean="0">
                <a:latin typeface="Adobe Hebrew" pitchFamily="18" charset="-79"/>
                <a:cs typeface="Adobe Hebrew" pitchFamily="18" charset="-79"/>
              </a:rPr>
              <a:t> que usaba placas de expansión PCI, solo para las </a:t>
            </a:r>
            <a:r>
              <a:rPr lang="es-MX" sz="1500" dirty="0" err="1" smtClean="0">
                <a:latin typeface="Adobe Hebrew" pitchFamily="18" charset="-79"/>
                <a:cs typeface="Adobe Hebrew" pitchFamily="18" charset="-79"/>
              </a:rPr>
              <a:t>Power</a:t>
            </a:r>
            <a:r>
              <a:rPr lang="es-MX" sz="1500" dirty="0" smtClean="0">
                <a:latin typeface="Adobe Hebrew" pitchFamily="18" charset="-79"/>
                <a:cs typeface="Adobe Hebrew" pitchFamily="18" charset="-79"/>
              </a:rPr>
              <a:t> </a:t>
            </a:r>
            <a:r>
              <a:rPr lang="es-MX" sz="1500" dirty="0" err="1" smtClean="0">
                <a:latin typeface="Adobe Hebrew" pitchFamily="18" charset="-79"/>
                <a:cs typeface="Adobe Hebrew" pitchFamily="18" charset="-79"/>
              </a:rPr>
              <a:t>Macs</a:t>
            </a:r>
            <a:r>
              <a:rPr lang="es-MX" sz="1500" dirty="0" smtClean="0">
                <a:latin typeface="Adobe Hebrew" pitchFamily="18" charset="-79"/>
                <a:cs typeface="Adobe Hebrew" pitchFamily="18" charset="-79"/>
              </a:rPr>
              <a:t> y </a:t>
            </a:r>
            <a:r>
              <a:rPr lang="es-MX" sz="1500" dirty="0" err="1" smtClean="0">
                <a:latin typeface="Adobe Hebrew" pitchFamily="18" charset="-79"/>
                <a:cs typeface="Adobe Hebrew" pitchFamily="18" charset="-79"/>
              </a:rPr>
              <a:t>PowerBooks</a:t>
            </a:r>
            <a:r>
              <a:rPr lang="es-MX" sz="1500" dirty="0" smtClean="0">
                <a:latin typeface="Adobe Hebrew" pitchFamily="18" charset="-79"/>
                <a:cs typeface="Adobe Hebrew" pitchFamily="18" charset="-79"/>
              </a:rPr>
              <a:t> 5300 y la </a:t>
            </a:r>
            <a:r>
              <a:rPr lang="es-MX" sz="1500" dirty="0" err="1" smtClean="0">
                <a:latin typeface="Adobe Hebrew" pitchFamily="18" charset="-79"/>
                <a:cs typeface="Adobe Hebrew" pitchFamily="18" charset="-79"/>
              </a:rPr>
              <a:t>Duo</a:t>
            </a:r>
            <a:r>
              <a:rPr lang="es-MX" sz="1500" dirty="0" smtClean="0">
                <a:latin typeface="Adobe Hebrew" pitchFamily="18" charset="-79"/>
                <a:cs typeface="Adobe Hebrew" pitchFamily="18" charset="-79"/>
              </a:rPr>
              <a:t> 2300)</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7.5.3 (</a:t>
            </a:r>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 Actualización 2.0)</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7.5.3L (solo para clones de Mac)</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7.5.3 Revisión 2</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7.5.3 Revisión 2.1 (solo para </a:t>
            </a:r>
            <a:r>
              <a:rPr lang="es-MX" sz="1500" dirty="0" err="1" smtClean="0">
                <a:latin typeface="Adobe Hebrew" pitchFamily="18" charset="-79"/>
                <a:cs typeface="Adobe Hebrew" pitchFamily="18" charset="-79"/>
              </a:rPr>
              <a:t>Performa</a:t>
            </a:r>
            <a:r>
              <a:rPr lang="es-MX" sz="1500" dirty="0" smtClean="0">
                <a:latin typeface="Adobe Hebrew" pitchFamily="18" charset="-79"/>
                <a:cs typeface="Adobe Hebrew" pitchFamily="18" charset="-79"/>
              </a:rPr>
              <a:t> 6400/180 y 6400/200)</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7.5.4, lanzado muy rápidamente y descatalogado a las pocas horas. Reemplazado por el 7.5.5</a:t>
            </a:r>
          </a:p>
          <a:p>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7.5.5 El último en soportar </a:t>
            </a:r>
            <a:r>
              <a:rPr lang="es-MX" sz="1500" dirty="0" err="1" smtClean="0">
                <a:latin typeface="Adobe Hebrew" pitchFamily="18" charset="-79"/>
                <a:cs typeface="Adobe Hebrew" pitchFamily="18" charset="-79"/>
              </a:rPr>
              <a:t>Macs</a:t>
            </a:r>
            <a:r>
              <a:rPr lang="es-MX" sz="1500" dirty="0" smtClean="0">
                <a:latin typeface="Adobe Hebrew" pitchFamily="18" charset="-79"/>
                <a:cs typeface="Adobe Hebrew" pitchFamily="18" charset="-79"/>
              </a:rPr>
              <a:t> son 32 bits limpios, incluyendo a todas las </a:t>
            </a:r>
            <a:r>
              <a:rPr lang="es-MX" sz="1500" dirty="0" err="1" smtClean="0">
                <a:latin typeface="Adobe Hebrew" pitchFamily="18" charset="-79"/>
                <a:cs typeface="Adobe Hebrew" pitchFamily="18" charset="-79"/>
              </a:rPr>
              <a:t>Macs</a:t>
            </a:r>
            <a:r>
              <a:rPr lang="es-MX" sz="1500" dirty="0" smtClean="0">
                <a:latin typeface="Adobe Hebrew" pitchFamily="18" charset="-79"/>
                <a:cs typeface="Adobe Hebrew" pitchFamily="18" charset="-79"/>
              </a:rPr>
              <a:t> con CPU menores al 68030.</a:t>
            </a:r>
          </a:p>
          <a:p>
            <a:r>
              <a:rPr lang="es-MX" sz="1500" dirty="0" smtClean="0">
                <a:latin typeface="Adobe Hebrew" pitchFamily="18" charset="-79"/>
                <a:cs typeface="Adobe Hebrew" pitchFamily="18" charset="-79"/>
              </a:rPr>
              <a:t>Mac OS 7.6 (nombre formalmente cambiado debido al programa experimental de clones, a pesar que el </a:t>
            </a:r>
            <a:r>
              <a:rPr lang="es-MX" sz="1500" dirty="0" err="1" smtClean="0">
                <a:latin typeface="Adobe Hebrew" pitchFamily="18" charset="-79"/>
                <a:cs typeface="Adobe Hebrew" pitchFamily="18" charset="-79"/>
              </a:rPr>
              <a:t>System</a:t>
            </a:r>
            <a:r>
              <a:rPr lang="es-MX" sz="1500" dirty="0" smtClean="0">
                <a:latin typeface="Adobe Hebrew" pitchFamily="18" charset="-79"/>
                <a:cs typeface="Adobe Hebrew" pitchFamily="18" charset="-79"/>
              </a:rPr>
              <a:t> 7.5.1 y posteriores usaban el nombre "Mac OS" en la pantalla d </a:t>
            </a:r>
            <a:r>
              <a:rPr lang="es-MX" sz="1500" dirty="0" err="1" smtClean="0">
                <a:latin typeface="Adobe Hebrew" pitchFamily="18" charset="-79"/>
                <a:cs typeface="Adobe Hebrew" pitchFamily="18" charset="-79"/>
              </a:rPr>
              <a:t>ebienvenida</a:t>
            </a:r>
            <a:r>
              <a:rPr lang="es-MX" sz="1500" dirty="0" smtClean="0">
                <a:latin typeface="Adobe Hebrew" pitchFamily="18" charset="-79"/>
                <a:cs typeface="Adobe Hebrew" pitchFamily="18" charset="-79"/>
              </a:rPr>
              <a:t>)</a:t>
            </a:r>
          </a:p>
          <a:p>
            <a:r>
              <a:rPr lang="es-MX" sz="1500" dirty="0" smtClean="0">
                <a:latin typeface="Adobe Hebrew" pitchFamily="18" charset="-79"/>
                <a:cs typeface="Adobe Hebrew" pitchFamily="18" charset="-79"/>
              </a:rPr>
              <a:t>Mac OS 7.6.1 Introdujo un manejo de error apropiado del </a:t>
            </a:r>
            <a:r>
              <a:rPr lang="es-MX" sz="1500" dirty="0" err="1" smtClean="0">
                <a:latin typeface="Adobe Hebrew" pitchFamily="18" charset="-79"/>
                <a:cs typeface="Adobe Hebrew" pitchFamily="18" charset="-79"/>
              </a:rPr>
              <a:t>PowerPC</a:t>
            </a:r>
            <a:r>
              <a:rPr lang="es-MX" sz="1500" dirty="0" smtClean="0">
                <a:latin typeface="Adobe Hebrew" pitchFamily="18" charset="-79"/>
                <a:cs typeface="Adobe Hebrew" pitchFamily="18" charset="-79"/>
              </a:rPr>
              <a:t>.</a:t>
            </a:r>
          </a:p>
          <a:p>
            <a:pPr>
              <a:buNone/>
            </a:pPr>
            <a:endParaRPr lang="es-MX" sz="1400" dirty="0">
              <a:latin typeface="Adobe Hebrew" pitchFamily="18" charset="-79"/>
              <a:cs typeface="Adobe Hebrew" pitchFamily="18"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229600" cy="4525963"/>
          </a:xfrm>
        </p:spPr>
        <p:txBody>
          <a:bodyPr>
            <a:noAutofit/>
          </a:bodyPr>
          <a:lstStyle/>
          <a:p>
            <a:pPr>
              <a:buNone/>
            </a:pPr>
            <a:r>
              <a:rPr lang="es-MX" sz="2800" dirty="0" smtClean="0">
                <a:latin typeface="Adobe Hebrew" pitchFamily="18" charset="-79"/>
                <a:cs typeface="Adobe Hebrew" pitchFamily="18" charset="-79"/>
              </a:rPr>
              <a:t>Las </a:t>
            </a:r>
            <a:r>
              <a:rPr lang="es-MX" sz="2800" dirty="0" err="1" smtClean="0">
                <a:latin typeface="Adobe Hebrew" pitchFamily="18" charset="-79"/>
                <a:cs typeface="Adobe Hebrew" pitchFamily="18" charset="-79"/>
              </a:rPr>
              <a:t>Performa</a:t>
            </a:r>
            <a:r>
              <a:rPr lang="es-MX" sz="2800" dirty="0" smtClean="0">
                <a:latin typeface="Adobe Hebrew" pitchFamily="18" charset="-79"/>
                <a:cs typeface="Adobe Hebrew" pitchFamily="18" charset="-79"/>
              </a:rPr>
              <a:t> usaban su propio y exclusivo sistema operativo antes que se fusionara con el </a:t>
            </a:r>
            <a:r>
              <a:rPr lang="es-MX" sz="2800" dirty="0" err="1" smtClean="0">
                <a:latin typeface="Adobe Hebrew" pitchFamily="18" charset="-79"/>
                <a:cs typeface="Adobe Hebrew" pitchFamily="18" charset="-79"/>
              </a:rPr>
              <a:t>System</a:t>
            </a:r>
            <a:r>
              <a:rPr lang="es-MX" sz="2800" dirty="0" smtClean="0">
                <a:latin typeface="Adobe Hebrew" pitchFamily="18" charset="-79"/>
                <a:cs typeface="Adobe Hebrew" pitchFamily="18" charset="-79"/>
              </a:rPr>
              <a:t> 7.5.</a:t>
            </a:r>
          </a:p>
          <a:p>
            <a:pPr>
              <a:buNone/>
            </a:pPr>
            <a:endParaRPr lang="es-MX" sz="2000" dirty="0" smtClean="0">
              <a:latin typeface="Adobe Hebrew" pitchFamily="18" charset="-79"/>
              <a:cs typeface="Adobe Hebrew" pitchFamily="18" charset="-79"/>
            </a:endParaRP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7.0.1P</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7.1P1</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7.1P2</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7.1P3 (última versión con nuevas características)</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7.1P4</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7.1P5</a:t>
            </a:r>
          </a:p>
          <a:p>
            <a:r>
              <a:rPr lang="es-MX" sz="2000" dirty="0" err="1" smtClean="0">
                <a:latin typeface="Adobe Hebrew" pitchFamily="18" charset="-79"/>
                <a:cs typeface="Adobe Hebrew" pitchFamily="18" charset="-79"/>
              </a:rPr>
              <a:t>System</a:t>
            </a:r>
            <a:r>
              <a:rPr lang="es-MX" sz="2000" dirty="0" smtClean="0">
                <a:latin typeface="Adobe Hebrew" pitchFamily="18" charset="-79"/>
                <a:cs typeface="Adobe Hebrew" pitchFamily="18" charset="-79"/>
              </a:rPr>
              <a:t> 7.1P6</a:t>
            </a:r>
          </a:p>
          <a:p>
            <a:endParaRPr lang="es-MX" sz="2800" dirty="0">
              <a:latin typeface="Adobe Hebrew" pitchFamily="18" charset="-79"/>
              <a:cs typeface="Adobe Hebrew" pitchFamily="18" charset="-79"/>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899592" y="1142984"/>
            <a:ext cx="7530060" cy="5632311"/>
          </a:xfrm>
          <a:prstGeom prst="rect">
            <a:avLst/>
          </a:prstGeom>
          <a:noFill/>
        </p:spPr>
        <p:txBody>
          <a:bodyPr wrap="square" rtlCol="0">
            <a:spAutoFit/>
          </a:bodyPr>
          <a:lstStyle/>
          <a:p>
            <a:r>
              <a:rPr lang="es-MX" dirty="0" smtClean="0">
                <a:latin typeface="Georgia" pitchFamily="18" charset="0"/>
              </a:rPr>
              <a:t>Fue lanzado el 26 de julio de 1997, poco después que Steve </a:t>
            </a:r>
            <a:r>
              <a:rPr lang="es-MX" dirty="0" err="1" smtClean="0">
                <a:latin typeface="Georgia" pitchFamily="18" charset="0"/>
              </a:rPr>
              <a:t>Jobs</a:t>
            </a:r>
            <a:r>
              <a:rPr lang="es-MX" dirty="0" smtClean="0">
                <a:latin typeface="Georgia" pitchFamily="18" charset="0"/>
              </a:rPr>
              <a:t> regresara a la compañía. El 8.0 agregaba varias características del cancelado proyecto </a:t>
            </a:r>
            <a:r>
              <a:rPr lang="es-MX" dirty="0" err="1" smtClean="0">
                <a:latin typeface="Georgia" pitchFamily="18" charset="0"/>
              </a:rPr>
              <a:t>Copland</a:t>
            </a:r>
            <a:r>
              <a:rPr lang="es-MX" dirty="0" smtClean="0">
                <a:latin typeface="Georgia" pitchFamily="18" charset="0"/>
              </a:rPr>
              <a:t> ,mientras que el sistema operativo básico quedaba sin cambios. Se incluyó un </a:t>
            </a:r>
            <a:r>
              <a:rPr lang="es-MX" dirty="0" err="1" smtClean="0">
                <a:latin typeface="Georgia" pitchFamily="18" charset="0"/>
              </a:rPr>
              <a:t>Finder</a:t>
            </a:r>
            <a:r>
              <a:rPr lang="es-MX" dirty="0" smtClean="0">
                <a:latin typeface="Georgia" pitchFamily="18" charset="0"/>
              </a:rPr>
              <a:t> </a:t>
            </a:r>
            <a:r>
              <a:rPr lang="es-MX" dirty="0" err="1" smtClean="0">
                <a:latin typeface="Georgia" pitchFamily="18" charset="0"/>
              </a:rPr>
              <a:t>multi</a:t>
            </a:r>
            <a:r>
              <a:rPr lang="es-MX" dirty="0" smtClean="0">
                <a:latin typeface="Georgia" pitchFamily="18" charset="0"/>
              </a:rPr>
              <a:t>-hilos</a:t>
            </a:r>
            <a:r>
              <a:rPr lang="es-MX" dirty="0">
                <a:latin typeface="Georgia" pitchFamily="18" charset="0"/>
              </a:rPr>
              <a:t>,</a:t>
            </a:r>
            <a:r>
              <a:rPr lang="es-MX" dirty="0" smtClean="0">
                <a:latin typeface="Georgia" pitchFamily="18" charset="0"/>
              </a:rPr>
              <a:t> permitiendo una mejor multitarea. La GUI fue cambiada en apariencia con un nuevo aspecto de sombreado en escala de grises llamado </a:t>
            </a:r>
            <a:r>
              <a:rPr lang="es-MX" dirty="0" err="1" smtClean="0">
                <a:latin typeface="Georgia" pitchFamily="18" charset="0"/>
              </a:rPr>
              <a:t>Platinum</a:t>
            </a:r>
            <a:r>
              <a:rPr lang="es-MX" dirty="0" smtClean="0">
                <a:latin typeface="Georgia" pitchFamily="18" charset="0"/>
              </a:rPr>
              <a:t>, y se agregó la posibilidad de cambiar los temas de apariencia. Apple vendió 1,2 millones de copias del Mac OS 8 en las primeras dos semanas de estar disponible, y 3 millones en los primeros seis meses. A la luz de las dificultades financieras de Apple en ese momento, hubo un gran movimiento de base entre los usuarios de Mac para actualizar y "ayudar a salvar a Apple". Incluso algunos grupos de piratas se negaron a redistribuir el sistema operativo.</a:t>
            </a:r>
          </a:p>
          <a:p>
            <a:endParaRPr lang="es-MX" dirty="0" smtClean="0">
              <a:latin typeface="Georgia" pitchFamily="18" charset="0"/>
            </a:endParaRPr>
          </a:p>
          <a:p>
            <a:r>
              <a:rPr lang="es-MX" b="1" dirty="0" smtClean="0">
                <a:latin typeface="Georgia" pitchFamily="18" charset="0"/>
              </a:rPr>
              <a:t>El Mac OS 8.1 </a:t>
            </a:r>
            <a:r>
              <a:rPr lang="es-MX" dirty="0" smtClean="0">
                <a:latin typeface="Georgia" pitchFamily="18" charset="0"/>
              </a:rPr>
              <a:t>vio la introducción de una versión mejorada del </a:t>
            </a:r>
            <a:r>
              <a:rPr lang="es-MX" dirty="0" err="1" smtClean="0">
                <a:latin typeface="Georgia" pitchFamily="18" charset="0"/>
              </a:rPr>
              <a:t>Hierarchical</a:t>
            </a:r>
            <a:r>
              <a:rPr lang="es-MX" dirty="0" smtClean="0">
                <a:latin typeface="Georgia" pitchFamily="18" charset="0"/>
              </a:rPr>
              <a:t> </a:t>
            </a:r>
            <a:r>
              <a:rPr lang="es-MX" dirty="0" err="1" smtClean="0">
                <a:latin typeface="Georgia" pitchFamily="18" charset="0"/>
              </a:rPr>
              <a:t>File</a:t>
            </a:r>
            <a:r>
              <a:rPr lang="es-MX" dirty="0" smtClean="0">
                <a:latin typeface="Georgia" pitchFamily="18" charset="0"/>
              </a:rPr>
              <a:t> </a:t>
            </a:r>
            <a:r>
              <a:rPr lang="es-MX" dirty="0" err="1" smtClean="0">
                <a:latin typeface="Georgia" pitchFamily="18" charset="0"/>
              </a:rPr>
              <a:t>System</a:t>
            </a:r>
            <a:r>
              <a:rPr lang="es-MX" dirty="0" smtClean="0">
                <a:latin typeface="Georgia" pitchFamily="18" charset="0"/>
              </a:rPr>
              <a:t> llamado HFS Plus, el cual solucionaba muchas de las limitaciones de los primeros sistemas Hubo otros cambios en la interface, como la separación de las funciones de red de la impresión y algunas mejoras en la conmutación de tareas.</a:t>
            </a:r>
          </a:p>
          <a:p>
            <a:endParaRPr lang="es-MX" dirty="0"/>
          </a:p>
        </p:txBody>
      </p:sp>
      <p:sp>
        <p:nvSpPr>
          <p:cNvPr id="4" name="1 Título"/>
          <p:cNvSpPr txBox="1">
            <a:spLocks/>
          </p:cNvSpPr>
          <p:nvPr/>
        </p:nvSpPr>
        <p:spPr>
          <a:xfrm>
            <a:off x="914400" y="285728"/>
            <a:ext cx="7772400" cy="914400"/>
          </a:xfrm>
          <a:prstGeom prst="rect">
            <a:avLst/>
          </a:prstGeom>
        </p:spPr>
        <p:txBody>
          <a:bodyPr vert="horz" anchor="t">
            <a:noAutofit/>
          </a:bodyPr>
          <a:lstStyle/>
          <a:p>
            <a:pPr marL="0" marR="9144" lvl="0" indent="0" algn="l"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all" spc="0" normalizeH="0" baseline="0" noProof="0" dirty="0" smtClean="0">
                <a:ln>
                  <a:noFill/>
                </a:ln>
                <a:solidFill>
                  <a:schemeClr val="tx2">
                    <a:satMod val="200000"/>
                  </a:schemeClr>
                </a:solidFill>
                <a:effectLst>
                  <a:reflection blurRad="12700" stA="34000" endA="740" endPos="53000" dir="5400000" sy="-100000" algn="bl" rotWithShape="0"/>
                </a:effectLst>
                <a:uLnTx/>
                <a:uFillTx/>
                <a:latin typeface="+mj-lt"/>
                <a:ea typeface="+mj-ea"/>
                <a:cs typeface="+mj-cs"/>
              </a:rPr>
              <a:t>MAC OS 8</a:t>
            </a:r>
            <a:endParaRPr kumimoji="0" lang="es-ES" sz="4000" b="1" i="0" u="none" strike="noStrike" kern="1200" cap="all" spc="0" normalizeH="0" baseline="0" noProof="0" dirty="0">
              <a:ln>
                <a:noFill/>
              </a:ln>
              <a:solidFill>
                <a:schemeClr val="tx2">
                  <a:satMod val="200000"/>
                </a:schemeClr>
              </a:solidFill>
              <a:effectLst>
                <a:reflection blurRad="12700" stA="34000" endA="740" endPos="53000" dir="5400000" sy="-10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971600" y="1556792"/>
            <a:ext cx="7488832" cy="4524315"/>
          </a:xfrm>
          <a:prstGeom prst="rect">
            <a:avLst/>
          </a:prstGeom>
          <a:noFill/>
        </p:spPr>
        <p:txBody>
          <a:bodyPr wrap="square" rtlCol="0">
            <a:spAutoFit/>
          </a:bodyPr>
          <a:lstStyle/>
          <a:p>
            <a:r>
              <a:rPr lang="es-MX" dirty="0" smtClean="0">
                <a:latin typeface="Georgia" pitchFamily="18" charset="0"/>
              </a:rPr>
              <a:t>Se centró en la velocidad y estabilidad, con muchísimo del viejo código 68k reemplazado por código nativo para el </a:t>
            </a:r>
            <a:r>
              <a:rPr lang="es-MX" dirty="0" err="1" smtClean="0">
                <a:latin typeface="Georgia" pitchFamily="18" charset="0"/>
              </a:rPr>
              <a:t>PowerPC</a:t>
            </a:r>
            <a:r>
              <a:rPr lang="es-MX" dirty="0" smtClean="0">
                <a:latin typeface="Georgia" pitchFamily="18" charset="0"/>
              </a:rPr>
              <a:t>. También mejoró la apariencia del sistema, aunque la función de </a:t>
            </a:r>
            <a:r>
              <a:rPr lang="es-MX" dirty="0" err="1" smtClean="0">
                <a:latin typeface="Georgia" pitchFamily="18" charset="0"/>
              </a:rPr>
              <a:t>tematización</a:t>
            </a:r>
            <a:r>
              <a:rPr lang="es-MX" dirty="0" smtClean="0">
                <a:latin typeface="Georgia" pitchFamily="18" charset="0"/>
              </a:rPr>
              <a:t> se redujo a finales del desarrollo.</a:t>
            </a:r>
          </a:p>
          <a:p>
            <a:endParaRPr lang="es-MX" dirty="0" smtClean="0">
              <a:latin typeface="Georgia" pitchFamily="18" charset="0"/>
            </a:endParaRPr>
          </a:p>
          <a:p>
            <a:r>
              <a:rPr lang="es-MX" dirty="0" smtClean="0">
                <a:latin typeface="Georgia" pitchFamily="18" charset="0"/>
              </a:rPr>
              <a:t>Fue lanzado el 23 de octubre de 1999. Las primeras ediciones del Mac OS 9 fueron numeradas 8.7. El Mac OS 9 agregó soporte mejorado para la red inalámbrica </a:t>
            </a:r>
            <a:r>
              <a:rPr lang="es-MX" dirty="0" err="1" smtClean="0">
                <a:latin typeface="Georgia" pitchFamily="18" charset="0"/>
              </a:rPr>
              <a:t>AirPort</a:t>
            </a:r>
            <a:r>
              <a:rPr lang="es-MX" dirty="0" smtClean="0">
                <a:latin typeface="Georgia" pitchFamily="18" charset="0"/>
              </a:rPr>
              <a:t>. Introdujo una temprana implementación de soporte </a:t>
            </a:r>
            <a:r>
              <a:rPr lang="es-MX" dirty="0" err="1" smtClean="0">
                <a:latin typeface="Georgia" pitchFamily="18" charset="0"/>
              </a:rPr>
              <a:t>multi</a:t>
            </a:r>
            <a:r>
              <a:rPr lang="es-MX" dirty="0" smtClean="0">
                <a:latin typeface="Georgia" pitchFamily="18" charset="0"/>
              </a:rPr>
              <a:t>-usuario (aunque no se lo considera un sistema operativo </a:t>
            </a:r>
            <a:r>
              <a:rPr lang="es-MX" dirty="0" err="1" smtClean="0">
                <a:latin typeface="Georgia" pitchFamily="18" charset="0"/>
              </a:rPr>
              <a:t>multi</a:t>
            </a:r>
            <a:r>
              <a:rPr lang="es-MX" dirty="0" smtClean="0">
                <a:latin typeface="Georgia" pitchFamily="18" charset="0"/>
              </a:rPr>
              <a:t>-usuario para los estándares modernos) al igual también proveía una implementación y administración de memoria muy mejorada. El Mac OS 9 también agregó algunas tecnologías de transición para ayudar a los desarrolladores de aplicaciones a adaptar algunas características del Mac OS X antes de introducir el nuevo SO al público, facilitando la transición.</a:t>
            </a:r>
          </a:p>
          <a:p>
            <a:endParaRPr lang="es-MX" dirty="0">
              <a:latin typeface="Georgia" pitchFamily="18" charset="0"/>
            </a:endParaRPr>
          </a:p>
        </p:txBody>
      </p:sp>
      <p:sp>
        <p:nvSpPr>
          <p:cNvPr id="3" name="1 Título"/>
          <p:cNvSpPr>
            <a:spLocks noGrp="1"/>
          </p:cNvSpPr>
          <p:nvPr>
            <p:ph type="title"/>
          </p:nvPr>
        </p:nvSpPr>
        <p:spPr>
          <a:xfrm>
            <a:off x="914400" y="512064"/>
            <a:ext cx="7772400" cy="914400"/>
          </a:xfrm>
        </p:spPr>
        <p:txBody>
          <a:bodyPr/>
          <a:lstStyle/>
          <a:p>
            <a:r>
              <a:rPr lang="es-MX" dirty="0" smtClean="0"/>
              <a:t>MAC OS 8.5 y 9</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2143116"/>
            <a:ext cx="7632848" cy="3139321"/>
          </a:xfrm>
          <a:prstGeom prst="rect">
            <a:avLst/>
          </a:prstGeom>
          <a:noFill/>
        </p:spPr>
        <p:txBody>
          <a:bodyPr wrap="square" rtlCol="0">
            <a:spAutoFit/>
          </a:bodyPr>
          <a:lstStyle/>
          <a:p>
            <a:pPr algn="just"/>
            <a:r>
              <a:rPr lang="es-MX" dirty="0" smtClean="0">
                <a:latin typeface="Georgia" pitchFamily="18" charset="0"/>
              </a:rPr>
              <a:t>Es la línea de sistemas operativos gráficos desarrollados, promocionados y vendidos por Apple , construido con tecnología desarrollada en </a:t>
            </a:r>
            <a:r>
              <a:rPr lang="es-MX" dirty="0" err="1" smtClean="0">
                <a:latin typeface="Georgia" pitchFamily="18" charset="0"/>
              </a:rPr>
              <a:t>NeXT</a:t>
            </a:r>
            <a:r>
              <a:rPr lang="es-MX" dirty="0" smtClean="0">
                <a:latin typeface="Georgia" pitchFamily="18" charset="0"/>
              </a:rPr>
              <a:t> en la segunda mitad de la década de 1980 hasta principios de 1997, cuando Apple compró la compañía. La primera versión fue el Mac OS X Server 1.0 en 1999, que mantenía mucha de la apariencia "</a:t>
            </a:r>
            <a:r>
              <a:rPr lang="es-MX" dirty="0" err="1" smtClean="0">
                <a:latin typeface="Georgia" pitchFamily="18" charset="0"/>
              </a:rPr>
              <a:t>platinum</a:t>
            </a:r>
            <a:r>
              <a:rPr lang="es-MX" dirty="0" smtClean="0">
                <a:latin typeface="Georgia" pitchFamily="18" charset="0"/>
              </a:rPr>
              <a:t>" del anterior SO de Mac e incluso se parecía al OPENSTEP en algunas partes. La versión orientada a escritorio, el Mac OS X 10.0, la siguió en marzo de 2001 con la nueva interface de usuario "</a:t>
            </a:r>
            <a:r>
              <a:rPr lang="es-MX" dirty="0" err="1" smtClean="0">
                <a:latin typeface="Georgia" pitchFamily="18" charset="0"/>
              </a:rPr>
              <a:t>Aqua</a:t>
            </a:r>
            <a:r>
              <a:rPr lang="es-MX" dirty="0" smtClean="0">
                <a:latin typeface="Georgia" pitchFamily="18" charset="0"/>
              </a:rPr>
              <a:t>". Desde entonces, han aparecido otras seis versiones distintas para usuarios finales y servidores , la más reciente es el Mac OS X 10.6 en agosto de 2009. Las versiones del Mac OS X tiene los nombres de grandes felinos.</a:t>
            </a:r>
            <a:endParaRPr lang="es-MX" dirty="0">
              <a:latin typeface="Georgia" pitchFamily="18" charset="0"/>
            </a:endParaRPr>
          </a:p>
        </p:txBody>
      </p:sp>
      <p:sp>
        <p:nvSpPr>
          <p:cNvPr id="3" name="1 Título"/>
          <p:cNvSpPr txBox="1">
            <a:spLocks/>
          </p:cNvSpPr>
          <p:nvPr/>
        </p:nvSpPr>
        <p:spPr>
          <a:xfrm>
            <a:off x="914400" y="512064"/>
            <a:ext cx="7772400" cy="9144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4000" b="0" i="0" u="none" strike="noStrike" kern="1200" cap="none" spc="-100" normalizeH="0" baseline="0" noProof="0" dirty="0" smtClean="0">
                <a:ln>
                  <a:noFill/>
                </a:ln>
                <a:solidFill>
                  <a:schemeClr val="tx2">
                    <a:satMod val="200000"/>
                  </a:schemeClr>
                </a:solidFill>
                <a:effectLst/>
                <a:uLnTx/>
                <a:uFillTx/>
                <a:latin typeface="+mj-lt"/>
                <a:ea typeface="+mj-ea"/>
                <a:cs typeface="+mj-cs"/>
              </a:rPr>
              <a:t>MAC OS X</a:t>
            </a:r>
            <a:endParaRPr kumimoji="0" lang="es-ES" sz="4000" b="0" i="0" u="none" strike="noStrike" kern="1200" cap="none" spc="-100" normalizeH="0" baseline="0" noProof="0" dirty="0">
              <a:ln>
                <a:noFill/>
              </a:ln>
              <a:solidFill>
                <a:schemeClr val="tx2">
                  <a:satMod val="20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5816" y="404664"/>
            <a:ext cx="3385863" cy="923330"/>
          </a:xfrm>
          <a:prstGeom prst="rect">
            <a:avLst/>
          </a:prstGeom>
          <a:noFill/>
        </p:spPr>
        <p:txBody>
          <a:bodyPr wrap="none" lIns="91440" tIns="45720" rIns="91440" bIns="45720">
            <a:spAutoFit/>
          </a:bodyPr>
          <a:lstStyle/>
          <a:p>
            <a:pPr algn="ctr"/>
            <a:r>
              <a:rPr lang="es-E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Ventajas </a:t>
            </a:r>
            <a:endParaRPr lang="es-E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6" name="5 CuadroTexto"/>
          <p:cNvSpPr txBox="1"/>
          <p:nvPr/>
        </p:nvSpPr>
        <p:spPr>
          <a:xfrm>
            <a:off x="395536" y="1196752"/>
            <a:ext cx="8352928" cy="6340197"/>
          </a:xfrm>
          <a:prstGeom prst="rect">
            <a:avLst/>
          </a:prstGeom>
          <a:noFill/>
        </p:spPr>
        <p:txBody>
          <a:bodyPr wrap="square" rtlCol="0">
            <a:spAutoFit/>
          </a:bodyPr>
          <a:lstStyle/>
          <a:p>
            <a:pPr algn="just">
              <a:buFont typeface="Wingdings" pitchFamily="2" charset="2"/>
              <a:buChar char="v"/>
            </a:pPr>
            <a:r>
              <a:rPr lang="es-MX" sz="3200" b="1" dirty="0" smtClean="0">
                <a:latin typeface="Agency FB" pitchFamily="34" charset="0"/>
              </a:rPr>
              <a:t>Compatibilidad. </a:t>
            </a:r>
          </a:p>
          <a:p>
            <a:pPr algn="just"/>
            <a:r>
              <a:rPr lang="es-MX" sz="3200" b="1" dirty="0" smtClean="0">
                <a:latin typeface="Agency FB" pitchFamily="34" charset="0"/>
              </a:rPr>
              <a:t>Al conectar un periférico (Impresora, cámara digital, </a:t>
            </a:r>
            <a:r>
              <a:rPr lang="es-MX" sz="3200" b="1" dirty="0" err="1" smtClean="0">
                <a:latin typeface="Agency FB" pitchFamily="34" charset="0"/>
              </a:rPr>
              <a:t>etc</a:t>
            </a:r>
            <a:r>
              <a:rPr lang="es-MX" sz="3200" b="1" dirty="0" smtClean="0">
                <a:latin typeface="Agency FB" pitchFamily="34" charset="0"/>
              </a:rPr>
              <a:t>) a la Mac, el SO lo detecta automáticamente y puedes usarlo sin ningún problema, no hay necesidad de instalar los drivers desde un CD.</a:t>
            </a:r>
          </a:p>
          <a:p>
            <a:endParaRPr lang="es-MX" sz="3200" b="1" dirty="0" smtClean="0">
              <a:latin typeface="Agency FB" pitchFamily="34" charset="0"/>
            </a:endParaRPr>
          </a:p>
          <a:p>
            <a:pPr algn="just">
              <a:buFont typeface="Wingdings" pitchFamily="2" charset="2"/>
              <a:buChar char="v"/>
            </a:pPr>
            <a:r>
              <a:rPr lang="es-MX" sz="3200" b="1" dirty="0" smtClean="0">
                <a:latin typeface="Agency FB" pitchFamily="34" charset="0"/>
              </a:rPr>
              <a:t>La interfaz es intuitiva. </a:t>
            </a:r>
          </a:p>
          <a:p>
            <a:pPr algn="just"/>
            <a:r>
              <a:rPr lang="es-MX" sz="3200" b="1" dirty="0" smtClean="0">
                <a:latin typeface="Agency FB" pitchFamily="34" charset="0"/>
              </a:rPr>
              <a:t>Puedes hacer todo con muy pocos </a:t>
            </a:r>
            <a:r>
              <a:rPr lang="es-MX" sz="3200" b="1" dirty="0" err="1" smtClean="0">
                <a:latin typeface="Agency FB" pitchFamily="34" charset="0"/>
              </a:rPr>
              <a:t>click</a:t>
            </a:r>
            <a:r>
              <a:rPr lang="es-MX" sz="3200" b="1" dirty="0" smtClean="0">
                <a:latin typeface="Agency FB" pitchFamily="34" charset="0"/>
              </a:rPr>
              <a:t> en el mouse.</a:t>
            </a:r>
          </a:p>
          <a:p>
            <a:pPr algn="just"/>
            <a:endParaRPr lang="es-MX" sz="3200" b="1" dirty="0" smtClean="0">
              <a:latin typeface="Agency FB" pitchFamily="34" charset="0"/>
            </a:endParaRPr>
          </a:p>
          <a:p>
            <a:pPr algn="just">
              <a:buFont typeface="Wingdings" pitchFamily="2" charset="2"/>
              <a:buChar char="v"/>
            </a:pPr>
            <a:r>
              <a:rPr lang="es-MX" sz="3200" b="1" dirty="0" smtClean="0">
                <a:latin typeface="Agency FB" pitchFamily="34" charset="0"/>
              </a:rPr>
              <a:t>Todos tus archivos están organizados en tu carpeta “Home”, </a:t>
            </a:r>
            <a:r>
              <a:rPr lang="es-MX" sz="3200" b="1" dirty="0">
                <a:latin typeface="Agency FB" pitchFamily="34" charset="0"/>
              </a:rPr>
              <a:t> </a:t>
            </a:r>
            <a:r>
              <a:rPr lang="es-MX" sz="3200" b="1" dirty="0" smtClean="0">
                <a:latin typeface="Agency FB" pitchFamily="34" charset="0"/>
                <a:sym typeface="Wingdings" pitchFamily="2" charset="2"/>
              </a:rPr>
              <a:t></a:t>
            </a:r>
            <a:r>
              <a:rPr lang="es-MX" sz="3200" b="1" dirty="0" smtClean="0">
                <a:latin typeface="Agency FB" pitchFamily="34" charset="0"/>
              </a:rPr>
              <a:t>sencilla  organización y localización.</a:t>
            </a:r>
          </a:p>
          <a:p>
            <a:endParaRPr lang="es-MX" dirty="0" smtClean="0"/>
          </a:p>
          <a:p>
            <a:endParaRPr lang="es-MX" dirty="0" smtClean="0"/>
          </a:p>
          <a:p>
            <a:endParaRPr lang="es-MX"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188640"/>
            <a:ext cx="8496944" cy="6771084"/>
          </a:xfrm>
          <a:prstGeom prst="rect">
            <a:avLst/>
          </a:prstGeom>
          <a:noFill/>
        </p:spPr>
        <p:txBody>
          <a:bodyPr wrap="square" rtlCol="0">
            <a:spAutoFit/>
          </a:bodyPr>
          <a:lstStyle/>
          <a:p>
            <a:endParaRPr lang="es-MX" sz="3200" b="1" dirty="0" smtClean="0">
              <a:latin typeface="Agency FB" pitchFamily="34" charset="0"/>
            </a:endParaRPr>
          </a:p>
          <a:p>
            <a:pPr algn="just">
              <a:buFont typeface="Wingdings" pitchFamily="2" charset="2"/>
              <a:buChar char="v"/>
            </a:pPr>
            <a:r>
              <a:rPr lang="es-MX" sz="3200" b="1" dirty="0" smtClean="0">
                <a:latin typeface="Agency FB" pitchFamily="34" charset="0"/>
              </a:rPr>
              <a:t>La instalación y des-instalación de programas es muy sencilla,</a:t>
            </a:r>
          </a:p>
          <a:p>
            <a:pPr algn="just"/>
            <a:r>
              <a:rPr lang="es-MX" sz="3200" b="1" dirty="0" smtClean="0">
                <a:latin typeface="Agency FB" pitchFamily="34" charset="0"/>
              </a:rPr>
              <a:t> -abres el archivo con extensión “</a:t>
            </a:r>
            <a:r>
              <a:rPr lang="es-MX" sz="3200" b="1" dirty="0" err="1" smtClean="0">
                <a:latin typeface="Agency FB" pitchFamily="34" charset="0"/>
              </a:rPr>
              <a:t>dmg</a:t>
            </a:r>
            <a:r>
              <a:rPr lang="es-MX" sz="3200" b="1" dirty="0" smtClean="0">
                <a:latin typeface="Agency FB" pitchFamily="34" charset="0"/>
              </a:rPr>
              <a:t>” </a:t>
            </a:r>
          </a:p>
          <a:p>
            <a:pPr algn="just"/>
            <a:r>
              <a:rPr lang="es-MX" sz="3200" b="1" dirty="0" smtClean="0">
                <a:latin typeface="Agency FB" pitchFamily="34" charset="0"/>
              </a:rPr>
              <a:t>-copias el </a:t>
            </a:r>
            <a:r>
              <a:rPr lang="es-MX" sz="3200" b="1" dirty="0" err="1" smtClean="0">
                <a:latin typeface="Agency FB" pitchFamily="34" charset="0"/>
              </a:rPr>
              <a:t>app</a:t>
            </a:r>
            <a:r>
              <a:rPr lang="es-MX" sz="3200" b="1" dirty="0" smtClean="0">
                <a:latin typeface="Agency FB" pitchFamily="34" charset="0"/>
              </a:rPr>
              <a:t> a la carpeta dónde quieras, preferentemente aplicaciones y listo.</a:t>
            </a:r>
          </a:p>
          <a:p>
            <a:pPr algn="just"/>
            <a:r>
              <a:rPr lang="es-MX" sz="3200" b="1" dirty="0" smtClean="0">
                <a:latin typeface="Agency FB" pitchFamily="34" charset="0"/>
              </a:rPr>
              <a:t> Para des-instalar solo borras el archivo </a:t>
            </a:r>
            <a:r>
              <a:rPr lang="es-MX" sz="3200" b="1" dirty="0" err="1" smtClean="0">
                <a:latin typeface="Agency FB" pitchFamily="34" charset="0"/>
              </a:rPr>
              <a:t>app</a:t>
            </a:r>
            <a:r>
              <a:rPr lang="es-MX" sz="3200" b="1" dirty="0" smtClean="0">
                <a:latin typeface="Agency FB" pitchFamily="34" charset="0"/>
              </a:rPr>
              <a:t> y listo.</a:t>
            </a:r>
          </a:p>
          <a:p>
            <a:pPr algn="just"/>
            <a:endParaRPr lang="es-MX" sz="3200" b="1" dirty="0">
              <a:latin typeface="Agency FB" pitchFamily="34" charset="0"/>
            </a:endParaRPr>
          </a:p>
          <a:p>
            <a:pPr algn="just">
              <a:buFont typeface="Wingdings" pitchFamily="2" charset="2"/>
              <a:buChar char="v"/>
            </a:pPr>
            <a:r>
              <a:rPr lang="es-MX" sz="3200" b="1" dirty="0" smtClean="0">
                <a:latin typeface="Agency FB" pitchFamily="34" charset="0"/>
              </a:rPr>
              <a:t>Es mucho más barato que Windows y solo existe una versión, no tienes que andar eligiendo entre versión </a:t>
            </a:r>
            <a:r>
              <a:rPr lang="es-MX" sz="3200" b="1" dirty="0" err="1" smtClean="0">
                <a:latin typeface="Agency FB" pitchFamily="34" charset="0"/>
              </a:rPr>
              <a:t>premium</a:t>
            </a:r>
            <a:r>
              <a:rPr lang="es-MX" sz="3200" b="1" dirty="0" smtClean="0">
                <a:latin typeface="Agency FB" pitchFamily="34" charset="0"/>
              </a:rPr>
              <a:t>, home </a:t>
            </a:r>
            <a:r>
              <a:rPr lang="es-MX" sz="3200" b="1" dirty="0" err="1" smtClean="0">
                <a:latin typeface="Agency FB" pitchFamily="34" charset="0"/>
              </a:rPr>
              <a:t>basic</a:t>
            </a:r>
            <a:r>
              <a:rPr lang="es-MX" sz="3200" b="1" dirty="0" smtClean="0">
                <a:latin typeface="Agency FB" pitchFamily="34" charset="0"/>
              </a:rPr>
              <a:t>, home </a:t>
            </a:r>
            <a:r>
              <a:rPr lang="es-MX" sz="3200" b="1" dirty="0" err="1" smtClean="0">
                <a:latin typeface="Agency FB" pitchFamily="34" charset="0"/>
              </a:rPr>
              <a:t>premium</a:t>
            </a:r>
            <a:r>
              <a:rPr lang="es-MX" sz="3200" b="1" dirty="0" smtClean="0">
                <a:latin typeface="Agency FB" pitchFamily="34" charset="0"/>
              </a:rPr>
              <a:t> etc.</a:t>
            </a:r>
          </a:p>
          <a:p>
            <a:pPr algn="just"/>
            <a:r>
              <a:rPr lang="es-MX" sz="3200" b="1" dirty="0" smtClean="0">
                <a:latin typeface="Agency FB" pitchFamily="34" charset="0"/>
              </a:rPr>
              <a:t>Es menos vulnerable a virus y malware.</a:t>
            </a:r>
          </a:p>
          <a:p>
            <a:pPr algn="ctr">
              <a:buFont typeface="Wingdings" pitchFamily="2" charset="2"/>
              <a:buChar char="v"/>
            </a:pPr>
            <a:endParaRPr lang="es-MX" sz="3200" b="1" dirty="0" smtClean="0">
              <a:latin typeface="Agency FB" pitchFamily="34" charset="0"/>
            </a:endParaRPr>
          </a:p>
          <a:p>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260648"/>
            <a:ext cx="8496944" cy="4524315"/>
          </a:xfrm>
          <a:prstGeom prst="rect">
            <a:avLst/>
          </a:prstGeom>
          <a:noFill/>
        </p:spPr>
        <p:txBody>
          <a:bodyPr wrap="square" rtlCol="0">
            <a:spAutoFit/>
          </a:bodyPr>
          <a:lstStyle/>
          <a:p>
            <a:r>
              <a:rPr lang="es-MX" sz="3200" u="sng" dirty="0" smtClean="0">
                <a:latin typeface="Agency FB" pitchFamily="34" charset="0"/>
              </a:rPr>
              <a:t>Respecto al Hardware.</a:t>
            </a:r>
          </a:p>
          <a:p>
            <a:endParaRPr lang="es-MX" sz="3200" dirty="0">
              <a:latin typeface="Agency FB" pitchFamily="34" charset="0"/>
            </a:endParaRPr>
          </a:p>
          <a:p>
            <a:pPr>
              <a:buFont typeface="Wingdings" pitchFamily="2" charset="2"/>
              <a:buChar char="v"/>
            </a:pPr>
            <a:r>
              <a:rPr lang="es-MX" sz="3200" b="1" dirty="0">
                <a:latin typeface="Agency FB" pitchFamily="34" charset="0"/>
              </a:rPr>
              <a:t>Todos los driver son dados por Apple, así que no habrá ningún problema de compatibilidad entre SO y hardware.</a:t>
            </a:r>
          </a:p>
          <a:p>
            <a:endParaRPr lang="es-MX" sz="3200" b="1" dirty="0" smtClean="0">
              <a:latin typeface="Agency FB" pitchFamily="34" charset="0"/>
            </a:endParaRPr>
          </a:p>
          <a:p>
            <a:pPr>
              <a:buFont typeface="Wingdings" pitchFamily="2" charset="2"/>
              <a:buChar char="v"/>
            </a:pPr>
            <a:r>
              <a:rPr lang="es-MX" sz="3200" b="1" dirty="0" smtClean="0">
                <a:latin typeface="Agency FB" pitchFamily="34" charset="0"/>
              </a:rPr>
              <a:t>Contiene </a:t>
            </a:r>
            <a:r>
              <a:rPr lang="es-MX" sz="3200" b="1" dirty="0">
                <a:latin typeface="Agency FB" pitchFamily="34" charset="0"/>
              </a:rPr>
              <a:t>hardware de ultima generación</a:t>
            </a:r>
            <a:r>
              <a:rPr lang="es-MX" sz="3200" b="1" dirty="0" smtClean="0">
                <a:latin typeface="Agency FB" pitchFamily="34" charset="0"/>
              </a:rPr>
              <a:t>.</a:t>
            </a:r>
          </a:p>
          <a:p>
            <a:endParaRPr lang="es-MX" sz="3200" b="1" dirty="0">
              <a:latin typeface="Agency FB" pitchFamily="34" charset="0"/>
            </a:endParaRPr>
          </a:p>
          <a:p>
            <a:pPr>
              <a:buFont typeface="Wingdings" pitchFamily="2" charset="2"/>
              <a:buChar char="v"/>
            </a:pPr>
            <a:r>
              <a:rPr lang="es-MX" sz="3200" b="1" dirty="0">
                <a:latin typeface="Agency FB" pitchFamily="34" charset="0"/>
              </a:rPr>
              <a:t>El diseño es de muy buen ver.</a:t>
            </a:r>
          </a:p>
          <a:p>
            <a:endParaRPr lang="es-MX" sz="3200" dirty="0">
              <a:latin typeface="Agency FB"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67744" y="404664"/>
            <a:ext cx="4341253" cy="923330"/>
          </a:xfrm>
          <a:prstGeom prst="rect">
            <a:avLst/>
          </a:prstGeom>
          <a:noFill/>
        </p:spPr>
        <p:txBody>
          <a:bodyPr wrap="none" lIns="91440" tIns="45720" rIns="91440" bIns="45720">
            <a:spAutoFit/>
          </a:bodyPr>
          <a:lstStyle/>
          <a:p>
            <a:pPr algn="ctr"/>
            <a:r>
              <a:rPr lang="es-E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Desventajas</a:t>
            </a:r>
            <a:endParaRPr lang="es-E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4 CuadroTexto"/>
          <p:cNvSpPr txBox="1"/>
          <p:nvPr/>
        </p:nvSpPr>
        <p:spPr>
          <a:xfrm>
            <a:off x="251520" y="1052736"/>
            <a:ext cx="8712968" cy="6001643"/>
          </a:xfrm>
          <a:prstGeom prst="rect">
            <a:avLst/>
          </a:prstGeom>
          <a:noFill/>
        </p:spPr>
        <p:txBody>
          <a:bodyPr wrap="square" rtlCol="0">
            <a:spAutoFit/>
          </a:bodyPr>
          <a:lstStyle/>
          <a:p>
            <a:r>
              <a:rPr lang="es-MX" sz="3200" u="sng" dirty="0" smtClean="0">
                <a:latin typeface="Agency FB" pitchFamily="34" charset="0"/>
              </a:rPr>
              <a:t>Respecto a Windows.</a:t>
            </a:r>
          </a:p>
          <a:p>
            <a:pPr>
              <a:buFont typeface="Wingdings" pitchFamily="2" charset="2"/>
              <a:buChar char="q"/>
            </a:pPr>
            <a:r>
              <a:rPr lang="es-MX" sz="3200" b="1" dirty="0" smtClean="0">
                <a:latin typeface="Agency FB" pitchFamily="34" charset="0"/>
              </a:rPr>
              <a:t>No </a:t>
            </a:r>
            <a:r>
              <a:rPr lang="es-MX" sz="3200" b="1" dirty="0">
                <a:latin typeface="Agency FB" pitchFamily="34" charset="0"/>
              </a:rPr>
              <a:t>Existe una gran cantidad software para Mac, comparando con la cantidad que existe para </a:t>
            </a:r>
            <a:r>
              <a:rPr lang="es-MX" sz="3200" b="1" dirty="0" err="1" smtClean="0">
                <a:latin typeface="Agency FB" pitchFamily="34" charset="0"/>
              </a:rPr>
              <a:t>windows</a:t>
            </a:r>
            <a:r>
              <a:rPr lang="es-MX" sz="3200" b="1" dirty="0" smtClean="0">
                <a:latin typeface="Agency FB" pitchFamily="34" charset="0"/>
              </a:rPr>
              <a:t>.</a:t>
            </a:r>
          </a:p>
          <a:p>
            <a:pPr>
              <a:buFont typeface="Wingdings" pitchFamily="2" charset="2"/>
              <a:buChar char="q"/>
            </a:pPr>
            <a:endParaRPr lang="es-MX" sz="3200" b="1" dirty="0">
              <a:latin typeface="Agency FB" pitchFamily="34" charset="0"/>
            </a:endParaRPr>
          </a:p>
          <a:p>
            <a:pPr>
              <a:buFont typeface="Wingdings" pitchFamily="2" charset="2"/>
              <a:buChar char="q"/>
            </a:pPr>
            <a:r>
              <a:rPr lang="es-MX" sz="3200" b="1" dirty="0">
                <a:latin typeface="Agency FB" pitchFamily="34" charset="0"/>
              </a:rPr>
              <a:t>No está hecho para correr los últimos juegos, usan componentes que solo pueden correr en Windows</a:t>
            </a:r>
            <a:r>
              <a:rPr lang="es-MX" sz="3200" b="1" dirty="0" smtClean="0">
                <a:latin typeface="Agency FB" pitchFamily="34" charset="0"/>
              </a:rPr>
              <a:t>.</a:t>
            </a:r>
          </a:p>
          <a:p>
            <a:endParaRPr lang="es-MX" sz="3200" b="1" dirty="0">
              <a:latin typeface="Agency FB" pitchFamily="34" charset="0"/>
            </a:endParaRPr>
          </a:p>
          <a:p>
            <a:pPr>
              <a:buFont typeface="Wingdings" pitchFamily="2" charset="2"/>
              <a:buChar char="q"/>
            </a:pPr>
            <a:r>
              <a:rPr lang="es-MX" sz="3200" b="1" dirty="0">
                <a:latin typeface="Agency FB" pitchFamily="34" charset="0"/>
              </a:rPr>
              <a:t>El </a:t>
            </a:r>
            <a:r>
              <a:rPr lang="es-MX" sz="3200" b="1" dirty="0" err="1">
                <a:latin typeface="Agency FB" pitchFamily="34" charset="0"/>
              </a:rPr>
              <a:t>Finder</a:t>
            </a:r>
            <a:r>
              <a:rPr lang="es-MX" sz="3200" b="1" dirty="0">
                <a:latin typeface="Agency FB" pitchFamily="34" charset="0"/>
              </a:rPr>
              <a:t> (Explorador de </a:t>
            </a:r>
            <a:r>
              <a:rPr lang="es-MX" sz="3200" b="1" dirty="0" err="1">
                <a:latin typeface="Agency FB" pitchFamily="34" charset="0"/>
              </a:rPr>
              <a:t>windows</a:t>
            </a:r>
            <a:r>
              <a:rPr lang="es-MX" sz="3200" b="1" dirty="0">
                <a:latin typeface="Agency FB" pitchFamily="34" charset="0"/>
              </a:rPr>
              <a:t>) </a:t>
            </a:r>
            <a:r>
              <a:rPr lang="es-MX" sz="3200" b="1" dirty="0" smtClean="0">
                <a:latin typeface="Agency FB" pitchFamily="34" charset="0"/>
              </a:rPr>
              <a:t>tiene </a:t>
            </a:r>
            <a:r>
              <a:rPr lang="es-MX" sz="3200" b="1" dirty="0">
                <a:latin typeface="Agency FB" pitchFamily="34" charset="0"/>
              </a:rPr>
              <a:t>mucho campo para optimizar</a:t>
            </a:r>
            <a:r>
              <a:rPr lang="es-MX" sz="3200" b="1" dirty="0" smtClean="0">
                <a:latin typeface="Agency FB" pitchFamily="34" charset="0"/>
              </a:rPr>
              <a:t>.</a:t>
            </a:r>
          </a:p>
          <a:p>
            <a:endParaRPr lang="es-MX" sz="3200" b="1" dirty="0">
              <a:latin typeface="Agency FB" pitchFamily="34" charset="0"/>
            </a:endParaRPr>
          </a:p>
          <a:p>
            <a:pPr>
              <a:buFont typeface="Wingdings" pitchFamily="2" charset="2"/>
              <a:buChar char="q"/>
            </a:pPr>
            <a:r>
              <a:rPr lang="es-MX" sz="3200" b="1" dirty="0">
                <a:latin typeface="Agency FB" pitchFamily="34" charset="0"/>
              </a:rPr>
              <a:t>Es difícil encontrar quién pueda dar soporte.</a:t>
            </a:r>
          </a:p>
          <a:p>
            <a:pPr>
              <a:buFont typeface="Wingdings" pitchFamily="2" charset="2"/>
              <a:buChar char="q"/>
            </a:pPr>
            <a:endParaRPr lang="es-MX" sz="3200" dirty="0">
              <a:latin typeface="Agency FB"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188640"/>
            <a:ext cx="8784976" cy="5509200"/>
          </a:xfrm>
          <a:prstGeom prst="rect">
            <a:avLst/>
          </a:prstGeom>
          <a:noFill/>
        </p:spPr>
        <p:txBody>
          <a:bodyPr wrap="square" rtlCol="0">
            <a:spAutoFit/>
          </a:bodyPr>
          <a:lstStyle/>
          <a:p>
            <a:r>
              <a:rPr lang="es-MX" sz="3200" u="sng" dirty="0" smtClean="0">
                <a:latin typeface="Agency FB" pitchFamily="34" charset="0"/>
              </a:rPr>
              <a:t>Respecto al Hardware.</a:t>
            </a:r>
          </a:p>
          <a:p>
            <a:endParaRPr lang="es-MX" sz="3200" dirty="0" smtClean="0">
              <a:latin typeface="Agency FB" pitchFamily="34" charset="0"/>
            </a:endParaRPr>
          </a:p>
          <a:p>
            <a:pPr>
              <a:buFont typeface="Wingdings" pitchFamily="2" charset="2"/>
              <a:buChar char="q"/>
            </a:pPr>
            <a:r>
              <a:rPr lang="es-MX" sz="3200" b="1" dirty="0">
                <a:latin typeface="Agency FB" pitchFamily="34" charset="0"/>
              </a:rPr>
              <a:t>Solo puedes configurarlo a la hora de comprar el equipo</a:t>
            </a:r>
            <a:r>
              <a:rPr lang="es-MX" sz="3200" b="1" dirty="0" smtClean="0">
                <a:latin typeface="Agency FB" pitchFamily="34" charset="0"/>
              </a:rPr>
              <a:t>.</a:t>
            </a:r>
          </a:p>
          <a:p>
            <a:endParaRPr lang="es-MX" sz="3200" b="1" dirty="0">
              <a:latin typeface="Agency FB" pitchFamily="34" charset="0"/>
            </a:endParaRPr>
          </a:p>
          <a:p>
            <a:pPr>
              <a:buFont typeface="Wingdings" pitchFamily="2" charset="2"/>
              <a:buChar char="q"/>
            </a:pPr>
            <a:r>
              <a:rPr lang="es-MX" sz="3200" b="1" dirty="0">
                <a:latin typeface="Agency FB" pitchFamily="34" charset="0"/>
              </a:rPr>
              <a:t>Es caro</a:t>
            </a:r>
            <a:r>
              <a:rPr lang="es-MX" sz="3200" b="1" dirty="0" smtClean="0">
                <a:latin typeface="Agency FB" pitchFamily="34" charset="0"/>
              </a:rPr>
              <a:t>.</a:t>
            </a:r>
          </a:p>
          <a:p>
            <a:endParaRPr lang="es-MX" sz="3200" b="1" dirty="0">
              <a:latin typeface="Agency FB" pitchFamily="34" charset="0"/>
            </a:endParaRPr>
          </a:p>
          <a:p>
            <a:pPr>
              <a:buFont typeface="Wingdings" pitchFamily="2" charset="2"/>
              <a:buChar char="q"/>
            </a:pPr>
            <a:r>
              <a:rPr lang="es-MX" sz="3200" b="1" dirty="0">
                <a:latin typeface="Agency FB" pitchFamily="34" charset="0"/>
              </a:rPr>
              <a:t>El remplazo de las piezas es caro y no puede hacerlo cualquiera</a:t>
            </a:r>
            <a:r>
              <a:rPr lang="es-MX" sz="3200" b="1" dirty="0" smtClean="0">
                <a:latin typeface="Agency FB" pitchFamily="34" charset="0"/>
              </a:rPr>
              <a:t>.</a:t>
            </a:r>
          </a:p>
          <a:p>
            <a:pPr>
              <a:buFont typeface="Wingdings" pitchFamily="2" charset="2"/>
              <a:buChar char="q"/>
            </a:pPr>
            <a:endParaRPr lang="es-MX" sz="3200" b="1" dirty="0">
              <a:latin typeface="Agency FB" pitchFamily="34" charset="0"/>
            </a:endParaRPr>
          </a:p>
          <a:p>
            <a:pPr>
              <a:buFont typeface="Wingdings" pitchFamily="2" charset="2"/>
              <a:buChar char="q"/>
            </a:pPr>
            <a:r>
              <a:rPr lang="es-MX" sz="3200" b="1" dirty="0">
                <a:latin typeface="Agency FB" pitchFamily="34" charset="0"/>
              </a:rPr>
              <a:t>Es difícil encontrar quién pueda dar soporte.</a:t>
            </a:r>
          </a:p>
          <a:p>
            <a:pPr>
              <a:buFont typeface="Wingdings" pitchFamily="2" charset="2"/>
              <a:buChar char="q"/>
            </a:pPr>
            <a:endParaRPr lang="es-MX" sz="3200" dirty="0">
              <a:latin typeface="Agency FB"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Historia de MAC OS</a:t>
            </a:r>
            <a:endParaRPr lang="es-ES" dirty="0"/>
          </a:p>
        </p:txBody>
      </p:sp>
      <p:sp>
        <p:nvSpPr>
          <p:cNvPr id="3" name="2 Marcador de contenido"/>
          <p:cNvSpPr>
            <a:spLocks noGrp="1"/>
          </p:cNvSpPr>
          <p:nvPr>
            <p:ph idx="1"/>
          </p:nvPr>
        </p:nvSpPr>
        <p:spPr>
          <a:xfrm>
            <a:off x="800128" y="1571612"/>
            <a:ext cx="7772400" cy="4572000"/>
          </a:xfrm>
        </p:spPr>
        <p:txBody>
          <a:bodyPr>
            <a:normAutofit fontScale="77500" lnSpcReduction="20000"/>
          </a:bodyPr>
          <a:lstStyle/>
          <a:p>
            <a:pPr algn="just"/>
            <a:r>
              <a:rPr lang="es-MX" dirty="0" smtClean="0"/>
              <a:t>El 24 de enero de 1984, Apple </a:t>
            </a:r>
            <a:r>
              <a:rPr lang="es-MX" dirty="0" err="1" smtClean="0"/>
              <a:t>Computer</a:t>
            </a:r>
            <a:r>
              <a:rPr lang="es-MX" dirty="0" smtClean="0"/>
              <a:t> Inc. (ahora Apple Inc.) introdujo la computadora personal Macintosh, con el modelo Macintosh 128K, el cual incluía el sistema operativo Mac OS, conocido en esa época como </a:t>
            </a:r>
            <a:r>
              <a:rPr lang="es-MX" i="1" dirty="0" err="1" smtClean="0"/>
              <a:t>System</a:t>
            </a:r>
            <a:r>
              <a:rPr lang="es-MX" i="1" dirty="0" smtClean="0"/>
              <a:t> Software</a:t>
            </a:r>
            <a:r>
              <a:rPr lang="es-MX" dirty="0" smtClean="0"/>
              <a:t> (Software de sistema).</a:t>
            </a:r>
          </a:p>
          <a:p>
            <a:pPr algn="just"/>
            <a:r>
              <a:rPr lang="es-MX" dirty="0" smtClean="0"/>
              <a:t>El Mac OS ha sido pre-instalado en casi todos los computadores Macintosh vendidos. El sistema operativo también se vende en forma separada en las tiendas de Apple y en línea. El Mac OS original estaba basado parcialmente en el Lisa OS, previamente comercializado por Apple para la computadora Lisa en 1983 y, como parte de un acuerdo que permitía a Xerox comprar acciones de Apple a un precio favorable, también usaba conceptos del Xerox PARC Xerox Alto, el cual Steve </a:t>
            </a:r>
            <a:r>
              <a:rPr lang="es-MX" dirty="0" err="1" smtClean="0"/>
              <a:t>Jobs</a:t>
            </a:r>
            <a:r>
              <a:rPr lang="es-MX" dirty="0" smtClean="0"/>
              <a:t> y otros miembros del equipo Macintosh habían visto.</a:t>
            </a:r>
          </a:p>
          <a:p>
            <a:pPr algn="just"/>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Desarrollo de MAC OS</a:t>
            </a:r>
            <a:endParaRPr lang="es-ES" dirty="0"/>
          </a:p>
        </p:txBody>
      </p:sp>
      <p:sp>
        <p:nvSpPr>
          <p:cNvPr id="3" name="2 Marcador de contenido"/>
          <p:cNvSpPr>
            <a:spLocks noGrp="1"/>
          </p:cNvSpPr>
          <p:nvPr>
            <p:ph idx="1"/>
          </p:nvPr>
        </p:nvSpPr>
        <p:spPr/>
        <p:txBody>
          <a:bodyPr>
            <a:normAutofit fontScale="92500" lnSpcReduction="10000"/>
          </a:bodyPr>
          <a:lstStyle/>
          <a:p>
            <a:r>
              <a:rPr lang="es-MX" dirty="0" smtClean="0"/>
              <a:t>El proyecto de Macintosh arrancó a principios de 1979 con </a:t>
            </a:r>
            <a:r>
              <a:rPr lang="es-MX" dirty="0" err="1" smtClean="0"/>
              <a:t>Jef</a:t>
            </a:r>
            <a:r>
              <a:rPr lang="es-MX" dirty="0" smtClean="0"/>
              <a:t> </a:t>
            </a:r>
            <a:r>
              <a:rPr lang="es-MX" dirty="0" err="1" smtClean="0"/>
              <a:t>Raskin</a:t>
            </a:r>
            <a:r>
              <a:rPr lang="es-MX" dirty="0" smtClean="0"/>
              <a:t>, quién visionó un computador de bajo precio y fácil de usar para el cliente promedio. En septiembre de 1979, se le dio permiso a </a:t>
            </a:r>
            <a:r>
              <a:rPr lang="es-MX" dirty="0" err="1" smtClean="0"/>
              <a:t>Raskin</a:t>
            </a:r>
            <a:r>
              <a:rPr lang="es-MX" dirty="0" smtClean="0"/>
              <a:t> para realizar las contrataciones para el proyecto y estaba buscando, en particular, un ingeniero que pudiera construir un prototipo. Bill </a:t>
            </a:r>
            <a:r>
              <a:rPr lang="es-MX" dirty="0" err="1" smtClean="0"/>
              <a:t>Atkinson</a:t>
            </a:r>
            <a:r>
              <a:rPr lang="es-MX" dirty="0" smtClean="0"/>
              <a:t>, un miembro del equipo del Apple Lisa </a:t>
            </a:r>
            <a:r>
              <a:rPr lang="es-MX" dirty="0" err="1" smtClean="0"/>
              <a:t>team</a:t>
            </a:r>
            <a:r>
              <a:rPr lang="es-MX" dirty="0" smtClean="0"/>
              <a:t>, le presentó a </a:t>
            </a:r>
            <a:r>
              <a:rPr lang="es-MX" dirty="0" err="1" smtClean="0"/>
              <a:t>Burrell</a:t>
            </a:r>
            <a:r>
              <a:rPr lang="es-MX" dirty="0" smtClean="0"/>
              <a:t> Smith, un técnico del servicio que había sido contratado a principios de ese año</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lgn="just"/>
            <a:r>
              <a:rPr lang="es-MX" dirty="0" smtClean="0"/>
              <a:t>En enero de 1981, Steve </a:t>
            </a:r>
            <a:r>
              <a:rPr lang="es-MX" dirty="0" err="1" smtClean="0"/>
              <a:t>Jobs</a:t>
            </a:r>
            <a:r>
              <a:rPr lang="es-MX" dirty="0" smtClean="0"/>
              <a:t> se hizo cargo del proyecto Macintosh completo. </a:t>
            </a:r>
            <a:r>
              <a:rPr lang="es-MX" dirty="0" err="1" smtClean="0"/>
              <a:t>Jobs</a:t>
            </a:r>
            <a:r>
              <a:rPr lang="es-MX" dirty="0" smtClean="0"/>
              <a:t> y varios ingenieros de Apple visitaron Xerox PARC en diciembre de 1979, tres meses después que se iniciaran los proyectos del Lisa y el Macintosh. Después de ver la tecnología pionera de interfaz gráfica de usuario desarrollada en Xerox PARC por antiguos empleados de Xerox </a:t>
            </a:r>
            <a:r>
              <a:rPr lang="es-MX" dirty="0" err="1" smtClean="0"/>
              <a:t>Raskin</a:t>
            </a:r>
            <a:r>
              <a:rPr lang="es-MX" dirty="0" smtClean="0"/>
              <a:t>, </a:t>
            </a:r>
            <a:r>
              <a:rPr lang="es-MX" dirty="0" err="1" smtClean="0"/>
              <a:t>Jobs</a:t>
            </a:r>
            <a:r>
              <a:rPr lang="es-MX" dirty="0" smtClean="0"/>
              <a:t> negoció una visita para ver el computador Xerox Alto y las herramientas de desarrollo </a:t>
            </a:r>
            <a:r>
              <a:rPr lang="es-MX" dirty="0" err="1" smtClean="0"/>
              <a:t>Smalltalk</a:t>
            </a:r>
            <a:r>
              <a:rPr lang="es-MX" dirty="0" smtClean="0"/>
              <a:t> a cambio de una opción sobre las acciones de Apple.</a:t>
            </a:r>
            <a:r>
              <a:rPr lang="es-MX" baseline="30000" dirty="0" smtClean="0"/>
              <a:t> </a:t>
            </a:r>
            <a:r>
              <a:rPr lang="es-MX" dirty="0" smtClean="0"/>
              <a:t>Los sistemas operativos del Lisa y el Macintosh usaron muchos conceptos del Xerox Alto, pero muchos elementos de la interface gráfica del usuario fueron creados por Apple, incluyendo la barra de menú, los menús desplegables y los conceptos de arrastrar y soltar y manipulación directa.</a:t>
            </a:r>
          </a:p>
          <a:p>
            <a:endParaRPr lang="es-ES" dirty="0"/>
          </a:p>
        </p:txBody>
      </p:sp>
      <p:sp>
        <p:nvSpPr>
          <p:cNvPr id="5" name="1 Título"/>
          <p:cNvSpPr>
            <a:spLocks noGrp="1"/>
          </p:cNvSpPr>
          <p:nvPr>
            <p:ph type="title"/>
          </p:nvPr>
        </p:nvSpPr>
        <p:spPr>
          <a:xfrm>
            <a:off x="914400" y="512064"/>
            <a:ext cx="7772400" cy="914400"/>
          </a:xfrm>
        </p:spPr>
        <p:txBody>
          <a:bodyPr/>
          <a:lstStyle/>
          <a:p>
            <a:r>
              <a:rPr lang="es-MX" dirty="0" smtClean="0"/>
              <a:t>Desarrollo de MAC OS</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0"/>
            <a:ext cx="7772400" cy="1470025"/>
          </a:xfrm>
        </p:spPr>
        <p:txBody>
          <a:bodyPr/>
          <a:lstStyle/>
          <a:p>
            <a:r>
              <a:rPr lang="es-ES" dirty="0" smtClean="0"/>
              <a:t>Lanzamiento</a:t>
            </a:r>
            <a:endParaRPr lang="es-ES" dirty="0"/>
          </a:p>
        </p:txBody>
      </p:sp>
      <p:sp>
        <p:nvSpPr>
          <p:cNvPr id="3" name="2 Subtítulo"/>
          <p:cNvSpPr>
            <a:spLocks noGrp="1"/>
          </p:cNvSpPr>
          <p:nvPr>
            <p:ph type="subTitle" idx="1"/>
          </p:nvPr>
        </p:nvSpPr>
        <p:spPr>
          <a:xfrm>
            <a:off x="539552" y="1556792"/>
            <a:ext cx="6616824" cy="4248472"/>
          </a:xfrm>
        </p:spPr>
        <p:txBody>
          <a:bodyPr>
            <a:noAutofit/>
          </a:bodyPr>
          <a:lstStyle/>
          <a:p>
            <a:pPr lvl="1" algn="l"/>
            <a:r>
              <a:rPr lang="es-ES" sz="2000" dirty="0" smtClean="0">
                <a:solidFill>
                  <a:schemeClr val="tx1"/>
                </a:solidFill>
                <a:latin typeface="Arial" pitchFamily="34" charset="0"/>
                <a:cs typeface="Arial" pitchFamily="34" charset="0"/>
              </a:rPr>
              <a:t>La primera versión lanzada de Mac Os es fácilmente distinguible de los otros sistemas operativos </a:t>
            </a:r>
            <a:r>
              <a:rPr lang="es-ES" sz="2000" dirty="0">
                <a:solidFill>
                  <a:schemeClr val="tx1"/>
                </a:solidFill>
                <a:latin typeface="Arial" pitchFamily="34" charset="0"/>
                <a:cs typeface="Arial" pitchFamily="34" charset="0"/>
              </a:rPr>
              <a:t>del mismo periodo debido a que no usa una interface de </a:t>
            </a:r>
            <a:r>
              <a:rPr lang="es-ES" sz="2000" dirty="0" smtClean="0">
                <a:solidFill>
                  <a:schemeClr val="tx1"/>
                </a:solidFill>
                <a:latin typeface="Arial" pitchFamily="34" charset="0"/>
                <a:cs typeface="Arial" pitchFamily="34" charset="0"/>
              </a:rPr>
              <a:t> líneas de comandos; </a:t>
            </a:r>
            <a:r>
              <a:rPr lang="es-ES" sz="2000" dirty="0">
                <a:solidFill>
                  <a:schemeClr val="tx1"/>
                </a:solidFill>
                <a:latin typeface="Arial" pitchFamily="34" charset="0"/>
                <a:cs typeface="Arial" pitchFamily="34" charset="0"/>
              </a:rPr>
              <a:t>fue uno de los primeros sistemas operativos en usar una completamente una </a:t>
            </a:r>
            <a:r>
              <a:rPr lang="es-ES" sz="2000" dirty="0" smtClean="0">
                <a:solidFill>
                  <a:schemeClr val="tx1"/>
                </a:solidFill>
                <a:latin typeface="Arial" pitchFamily="34" charset="0"/>
                <a:cs typeface="Arial" pitchFamily="34" charset="0"/>
              </a:rPr>
              <a:t>interfaz ´gráfica de usuario. </a:t>
            </a:r>
            <a:r>
              <a:rPr lang="es-ES" sz="2000" dirty="0">
                <a:solidFill>
                  <a:schemeClr val="tx1"/>
                </a:solidFill>
                <a:latin typeface="Arial" pitchFamily="34" charset="0"/>
                <a:cs typeface="Arial" pitchFamily="34" charset="0"/>
              </a:rPr>
              <a:t>Adicionalmente al </a:t>
            </a:r>
            <a:r>
              <a:rPr lang="es-ES" sz="2000" dirty="0" smtClean="0">
                <a:solidFill>
                  <a:schemeClr val="tx1"/>
                </a:solidFill>
                <a:latin typeface="Arial" pitchFamily="34" charset="0"/>
                <a:cs typeface="Arial" pitchFamily="34" charset="0"/>
              </a:rPr>
              <a:t>núcleo</a:t>
            </a:r>
            <a:r>
              <a:rPr lang="es-ES" sz="2000" dirty="0">
                <a:solidFill>
                  <a:schemeClr val="tx1"/>
                </a:solidFill>
                <a:latin typeface="Arial" pitchFamily="34" charset="0"/>
                <a:cs typeface="Arial" pitchFamily="34" charset="0"/>
              </a:rPr>
              <a:t> del sistema está el </a:t>
            </a:r>
            <a:r>
              <a:rPr lang="es-ES" sz="2000" i="1" dirty="0" err="1" smtClean="0">
                <a:solidFill>
                  <a:schemeClr val="tx1"/>
                </a:solidFill>
                <a:latin typeface="Arial" pitchFamily="34" charset="0"/>
                <a:cs typeface="Arial" pitchFamily="34" charset="0"/>
              </a:rPr>
              <a:t>Finder</a:t>
            </a:r>
            <a:r>
              <a:rPr lang="es-ES" sz="2000" i="1" dirty="0" smtClean="0">
                <a:solidFill>
                  <a:schemeClr val="tx1"/>
                </a:solidFill>
                <a:latin typeface="Arial" pitchFamily="34" charset="0"/>
                <a:cs typeface="Arial" pitchFamily="34" charset="0"/>
              </a:rPr>
              <a:t>; </a:t>
            </a:r>
            <a:r>
              <a:rPr lang="es-ES" sz="2000" dirty="0" smtClean="0">
                <a:solidFill>
                  <a:schemeClr val="tx1"/>
                </a:solidFill>
                <a:latin typeface="Arial" pitchFamily="34" charset="0"/>
                <a:cs typeface="Arial" pitchFamily="34" charset="0"/>
              </a:rPr>
              <a:t>una</a:t>
            </a:r>
            <a:r>
              <a:rPr lang="es-ES" sz="2000" dirty="0">
                <a:solidFill>
                  <a:schemeClr val="tx1"/>
                </a:solidFill>
                <a:latin typeface="Arial" pitchFamily="34" charset="0"/>
                <a:cs typeface="Arial" pitchFamily="34" charset="0"/>
              </a:rPr>
              <a:t> </a:t>
            </a:r>
            <a:r>
              <a:rPr lang="es-ES" sz="2000" dirty="0" smtClean="0">
                <a:solidFill>
                  <a:schemeClr val="tx1"/>
                </a:solidFill>
                <a:latin typeface="Arial" pitchFamily="34" charset="0"/>
                <a:cs typeface="Arial" pitchFamily="34" charset="0"/>
              </a:rPr>
              <a:t>aplicación</a:t>
            </a:r>
            <a:r>
              <a:rPr lang="es-ES" sz="2000" dirty="0">
                <a:solidFill>
                  <a:schemeClr val="tx1"/>
                </a:solidFill>
                <a:latin typeface="Arial" pitchFamily="34" charset="0"/>
                <a:cs typeface="Arial" pitchFamily="34" charset="0"/>
              </a:rPr>
              <a:t> usada para administrar archivos, la cual también mostraba el </a:t>
            </a:r>
            <a:r>
              <a:rPr lang="es-ES" sz="2000" dirty="0" smtClean="0">
                <a:solidFill>
                  <a:schemeClr val="tx1"/>
                </a:solidFill>
                <a:latin typeface="Arial" pitchFamily="34" charset="0"/>
                <a:cs typeface="Arial" pitchFamily="34" charset="0"/>
              </a:rPr>
              <a:t>escritorio. Los </a:t>
            </a:r>
            <a:r>
              <a:rPr lang="es-ES" sz="2000" dirty="0">
                <a:solidFill>
                  <a:schemeClr val="tx1"/>
                </a:solidFill>
                <a:latin typeface="Arial" pitchFamily="34" charset="0"/>
                <a:cs typeface="Arial" pitchFamily="34" charset="0"/>
              </a:rPr>
              <a:t>dos archivos estaban contenidos en una carpeta etiquetada como </a:t>
            </a:r>
            <a:r>
              <a:rPr lang="es-ES" sz="2000" i="1" dirty="0" err="1">
                <a:solidFill>
                  <a:schemeClr val="tx1"/>
                </a:solidFill>
                <a:latin typeface="Arial" pitchFamily="34" charset="0"/>
                <a:cs typeface="Arial" pitchFamily="34" charset="0"/>
              </a:rPr>
              <a:t>System</a:t>
            </a:r>
            <a:r>
              <a:rPr lang="es-ES" sz="2000" i="1" dirty="0">
                <a:solidFill>
                  <a:schemeClr val="tx1"/>
                </a:solidFill>
                <a:latin typeface="Arial" pitchFamily="34" charset="0"/>
                <a:cs typeface="Arial" pitchFamily="34" charset="0"/>
              </a:rPr>
              <a:t> Folder</a:t>
            </a:r>
            <a:r>
              <a:rPr lang="es-ES" sz="2000" dirty="0">
                <a:solidFill>
                  <a:schemeClr val="tx1"/>
                </a:solidFill>
                <a:latin typeface="Arial" pitchFamily="34" charset="0"/>
                <a:cs typeface="Arial" pitchFamily="34" charset="0"/>
              </a:rPr>
              <a:t>("carpeta del sistema"), la cual contenía otros archivos necesarios, como el </a:t>
            </a:r>
            <a:r>
              <a:rPr lang="es-ES" sz="2000" dirty="0" smtClean="0">
                <a:solidFill>
                  <a:schemeClr val="tx1"/>
                </a:solidFill>
                <a:latin typeface="Arial" pitchFamily="34" charset="0"/>
                <a:cs typeface="Arial" pitchFamily="34" charset="0"/>
              </a:rPr>
              <a:t>controlador de la impresora, </a:t>
            </a:r>
            <a:r>
              <a:rPr lang="es-ES" sz="2000" dirty="0">
                <a:solidFill>
                  <a:schemeClr val="tx1"/>
                </a:solidFill>
                <a:latin typeface="Arial" pitchFamily="34" charset="0"/>
                <a:cs typeface="Arial" pitchFamily="34" charset="0"/>
              </a:rPr>
              <a:t>necesarios para interactuar con el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a:t>
            </a:r>
            <a:endParaRPr lang="es-ES" sz="2000"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0"/>
            <a:ext cx="7772400" cy="1470025"/>
          </a:xfrm>
        </p:spPr>
        <p:txBody>
          <a:bodyPr>
            <a:normAutofit/>
          </a:bodyPr>
          <a:lstStyle/>
          <a:p>
            <a:r>
              <a:rPr lang="es-ES" dirty="0" err="1"/>
              <a:t>System</a:t>
            </a:r>
            <a:r>
              <a:rPr lang="es-ES" dirty="0"/>
              <a:t> 1, 2, 3 y 4</a:t>
            </a:r>
            <a:br>
              <a:rPr lang="es-ES" dirty="0"/>
            </a:br>
            <a:endParaRPr lang="es-ES" dirty="0"/>
          </a:p>
        </p:txBody>
      </p:sp>
      <p:sp>
        <p:nvSpPr>
          <p:cNvPr id="3" name="2 Subtítulo"/>
          <p:cNvSpPr>
            <a:spLocks noGrp="1"/>
          </p:cNvSpPr>
          <p:nvPr>
            <p:ph type="subTitle" idx="1"/>
          </p:nvPr>
        </p:nvSpPr>
        <p:spPr>
          <a:xfrm>
            <a:off x="323528" y="764704"/>
            <a:ext cx="8640960" cy="5805264"/>
          </a:xfrm>
        </p:spPr>
        <p:txBody>
          <a:bodyPr>
            <a:noAutofit/>
          </a:bodyPr>
          <a:lstStyle/>
          <a:p>
            <a:pPr algn="l"/>
            <a:r>
              <a:rPr lang="es-ES" sz="2000" dirty="0" smtClean="0">
                <a:solidFill>
                  <a:schemeClr val="tx1"/>
                </a:solidFill>
                <a:latin typeface="Arial" pitchFamily="34" charset="0"/>
                <a:cs typeface="Arial" pitchFamily="34" charset="0"/>
              </a:rPr>
              <a:t>Los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1.0, 1.1 y 2.0 usaban un sistema de archivos con un sólo nivel de directorios, </a:t>
            </a:r>
            <a:r>
              <a:rPr lang="es-ES" sz="2000" dirty="0" smtClean="0">
                <a:solidFill>
                  <a:schemeClr val="tx1"/>
                </a:solidFill>
                <a:latin typeface="Arial" pitchFamily="34" charset="0"/>
                <a:cs typeface="Arial" pitchFamily="34" charset="0"/>
              </a:rPr>
              <a:t>llamado Macintosh </a:t>
            </a:r>
            <a:r>
              <a:rPr lang="es-ES" sz="2000" dirty="0" err="1" smtClean="0">
                <a:solidFill>
                  <a:schemeClr val="tx1"/>
                </a:solidFill>
                <a:latin typeface="Arial" pitchFamily="34" charset="0"/>
                <a:cs typeface="Arial" pitchFamily="34" charset="0"/>
              </a:rPr>
              <a:t>File</a:t>
            </a:r>
            <a:r>
              <a:rPr lang="es-ES" sz="2000" dirty="0" smtClean="0">
                <a:solidFill>
                  <a:schemeClr val="tx1"/>
                </a:solidFill>
                <a:latin typeface="Arial" pitchFamily="34" charset="0"/>
                <a:cs typeface="Arial" pitchFamily="34" charset="0"/>
              </a:rPr>
              <a:t> </a:t>
            </a:r>
            <a:r>
              <a:rPr lang="es-ES" sz="2000" dirty="0" err="1" smtClean="0">
                <a:solidFill>
                  <a:schemeClr val="tx1"/>
                </a:solidFill>
                <a:latin typeface="Arial" pitchFamily="34" charset="0"/>
                <a:cs typeface="Arial" pitchFamily="34" charset="0"/>
              </a:rPr>
              <a:t>System</a:t>
            </a:r>
            <a:r>
              <a:rPr lang="es-ES" sz="2000" dirty="0" smtClean="0">
                <a:solidFill>
                  <a:schemeClr val="tx1"/>
                </a:solidFill>
                <a:latin typeface="Arial" pitchFamily="34" charset="0"/>
                <a:cs typeface="Arial" pitchFamily="34" charset="0"/>
              </a:rPr>
              <a:t> (</a:t>
            </a:r>
            <a:r>
              <a:rPr lang="es-ES" sz="2000" dirty="0">
                <a:solidFill>
                  <a:schemeClr val="tx1"/>
                </a:solidFill>
                <a:latin typeface="Arial" pitchFamily="34" charset="0"/>
                <a:cs typeface="Arial" pitchFamily="34" charset="0"/>
              </a:rPr>
              <a:t>MFS); su soporte para carpetas (subdirectorios) era incompleto. El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2.0 agregó soporte </a:t>
            </a:r>
            <a:r>
              <a:rPr lang="es-ES" sz="2000" dirty="0" smtClean="0">
                <a:solidFill>
                  <a:schemeClr val="tx1"/>
                </a:solidFill>
                <a:latin typeface="Arial" pitchFamily="34" charset="0"/>
                <a:cs typeface="Arial" pitchFamily="34" charset="0"/>
              </a:rPr>
              <a:t>para Apple </a:t>
            </a:r>
            <a:r>
              <a:rPr lang="es-ES" sz="2000" dirty="0" err="1" smtClean="0">
                <a:solidFill>
                  <a:schemeClr val="tx1"/>
                </a:solidFill>
                <a:latin typeface="Arial" pitchFamily="34" charset="0"/>
                <a:cs typeface="Arial" pitchFamily="34" charset="0"/>
              </a:rPr>
              <a:t>Talk</a:t>
            </a:r>
            <a:r>
              <a:rPr lang="es-ES" sz="2000" dirty="0">
                <a:solidFill>
                  <a:schemeClr val="tx1"/>
                </a:solidFill>
                <a:latin typeface="Arial" pitchFamily="34" charset="0"/>
                <a:cs typeface="Arial" pitchFamily="34" charset="0"/>
              </a:rPr>
              <a:t>  para usar la recientemente introducida </a:t>
            </a:r>
            <a:r>
              <a:rPr lang="es-ES" sz="2000" dirty="0" err="1" smtClean="0">
                <a:solidFill>
                  <a:schemeClr val="tx1"/>
                </a:solidFill>
                <a:latin typeface="Arial" pitchFamily="34" charset="0"/>
                <a:cs typeface="Arial" pitchFamily="34" charset="0"/>
              </a:rPr>
              <a:t>LaserWriter</a:t>
            </a:r>
            <a:r>
              <a:rPr lang="es-ES" sz="2000" dirty="0" smtClean="0">
                <a:solidFill>
                  <a:schemeClr val="tx1"/>
                </a:solidFill>
                <a:latin typeface="Arial" pitchFamily="34" charset="0"/>
                <a:cs typeface="Arial" pitchFamily="34" charset="0"/>
              </a:rPr>
              <a:t>. </a:t>
            </a:r>
            <a:r>
              <a:rPr lang="es-ES" sz="2000" dirty="0">
                <a:solidFill>
                  <a:schemeClr val="tx1"/>
                </a:solidFill>
                <a:latin typeface="Arial" pitchFamily="34" charset="0"/>
                <a:cs typeface="Arial" pitchFamily="34" charset="0"/>
              </a:rPr>
              <a:t>El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2.1 (</a:t>
            </a:r>
            <a:r>
              <a:rPr lang="es-ES" sz="2000" dirty="0" err="1">
                <a:solidFill>
                  <a:schemeClr val="tx1"/>
                </a:solidFill>
                <a:latin typeface="Arial" pitchFamily="34" charset="0"/>
                <a:cs typeface="Arial" pitchFamily="34" charset="0"/>
              </a:rPr>
              <a:t>Finder</a:t>
            </a:r>
            <a:r>
              <a:rPr lang="es-ES" sz="2000" dirty="0">
                <a:solidFill>
                  <a:schemeClr val="tx1"/>
                </a:solidFill>
                <a:latin typeface="Arial" pitchFamily="34" charset="0"/>
                <a:cs typeface="Arial" pitchFamily="34" charset="0"/>
              </a:rPr>
              <a:t> 5.0) implementaba el </a:t>
            </a:r>
            <a:r>
              <a:rPr lang="es-ES" sz="2000" dirty="0" smtClean="0">
                <a:solidFill>
                  <a:schemeClr val="tx1"/>
                </a:solidFill>
                <a:latin typeface="Arial" pitchFamily="34" charset="0"/>
                <a:cs typeface="Arial" pitchFamily="34" charset="0"/>
              </a:rPr>
              <a:t>HFS</a:t>
            </a:r>
            <a:r>
              <a:rPr lang="es-ES" sz="2000" dirty="0">
                <a:solidFill>
                  <a:schemeClr val="tx1"/>
                </a:solidFill>
                <a:latin typeface="Arial" pitchFamily="34" charset="0"/>
                <a:cs typeface="Arial" pitchFamily="34" charset="0"/>
              </a:rPr>
              <a:t> (</a:t>
            </a:r>
            <a:r>
              <a:rPr lang="es-ES" sz="2000" dirty="0" err="1">
                <a:solidFill>
                  <a:schemeClr val="tx1"/>
                </a:solidFill>
                <a:latin typeface="Arial" pitchFamily="34" charset="0"/>
                <a:cs typeface="Arial" pitchFamily="34" charset="0"/>
              </a:rPr>
              <a:t>Hierarchical</a:t>
            </a:r>
            <a:r>
              <a:rPr lang="es-ES" sz="2000" dirty="0">
                <a:solidFill>
                  <a:schemeClr val="tx1"/>
                </a:solidFill>
                <a:latin typeface="Arial" pitchFamily="34" charset="0"/>
                <a:cs typeface="Arial" pitchFamily="34" charset="0"/>
              </a:rPr>
              <a:t> </a:t>
            </a:r>
            <a:r>
              <a:rPr lang="es-ES" sz="2000" dirty="0" err="1">
                <a:solidFill>
                  <a:schemeClr val="tx1"/>
                </a:solidFill>
                <a:latin typeface="Arial" pitchFamily="34" charset="0"/>
                <a:cs typeface="Arial" pitchFamily="34" charset="0"/>
              </a:rPr>
              <a:t>File</a:t>
            </a:r>
            <a:r>
              <a:rPr lang="es-ES" sz="2000" dirty="0">
                <a:solidFill>
                  <a:schemeClr val="tx1"/>
                </a:solidFill>
                <a:latin typeface="Arial" pitchFamily="34" charset="0"/>
                <a:cs typeface="Arial" pitchFamily="34" charset="0"/>
              </a:rPr>
              <a:t>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o sistema de archivos jerárquicos) que tenía directorios reales. Esta versión era específica para el </a:t>
            </a:r>
            <a:r>
              <a:rPr lang="es-ES" sz="2000" dirty="0" err="1" smtClean="0">
                <a:solidFill>
                  <a:schemeClr val="tx1"/>
                </a:solidFill>
                <a:latin typeface="Arial" pitchFamily="34" charset="0"/>
                <a:cs typeface="Arial" pitchFamily="34" charset="0"/>
              </a:rPr>
              <a:t>Hard</a:t>
            </a:r>
            <a:r>
              <a:rPr lang="es-ES" sz="2000" dirty="0" smtClean="0">
                <a:solidFill>
                  <a:schemeClr val="tx1"/>
                </a:solidFill>
                <a:latin typeface="Arial" pitchFamily="34" charset="0"/>
                <a:cs typeface="Arial" pitchFamily="34" charset="0"/>
              </a:rPr>
              <a:t> Disk 20</a:t>
            </a:r>
            <a:r>
              <a:rPr lang="es-ES" sz="2000" dirty="0">
                <a:solidFill>
                  <a:schemeClr val="tx1"/>
                </a:solidFill>
                <a:latin typeface="Arial" pitchFamily="34" charset="0"/>
                <a:cs typeface="Arial" pitchFamily="34" charset="0"/>
              </a:rPr>
              <a:t> y sólo implementaba el HFS en la </a:t>
            </a:r>
            <a:r>
              <a:rPr lang="es-ES" sz="2000" dirty="0" smtClean="0">
                <a:solidFill>
                  <a:schemeClr val="tx1"/>
                </a:solidFill>
                <a:latin typeface="Arial" pitchFamily="34" charset="0"/>
                <a:cs typeface="Arial" pitchFamily="34" charset="0"/>
              </a:rPr>
              <a:t>RAM, </a:t>
            </a:r>
            <a:r>
              <a:rPr lang="es-ES" sz="2000" dirty="0">
                <a:solidFill>
                  <a:schemeClr val="tx1"/>
                </a:solidFill>
                <a:latin typeface="Arial" pitchFamily="34" charset="0"/>
                <a:cs typeface="Arial" pitchFamily="34" charset="0"/>
              </a:rPr>
              <a:t>el arranque y muchos de los disquetes mantuvieron el volumen MFS de 400K. El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3.0 fue introducido con </a:t>
            </a:r>
            <a:r>
              <a:rPr lang="es-ES" sz="2000" dirty="0" smtClean="0">
                <a:solidFill>
                  <a:schemeClr val="tx1"/>
                </a:solidFill>
                <a:latin typeface="Arial" pitchFamily="34" charset="0"/>
                <a:cs typeface="Arial" pitchFamily="34" charset="0"/>
              </a:rPr>
              <a:t>el Mac Plus</a:t>
            </a:r>
            <a:r>
              <a:rPr lang="es-ES" sz="2000" dirty="0">
                <a:solidFill>
                  <a:schemeClr val="tx1"/>
                </a:solidFill>
                <a:latin typeface="Arial" pitchFamily="34" charset="0"/>
                <a:cs typeface="Arial" pitchFamily="34" charset="0"/>
              </a:rPr>
              <a:t> </a:t>
            </a:r>
            <a:r>
              <a:rPr lang="es-ES" sz="2000" dirty="0" smtClean="0">
                <a:solidFill>
                  <a:schemeClr val="tx1"/>
                </a:solidFill>
                <a:latin typeface="Arial" pitchFamily="34" charset="0"/>
                <a:cs typeface="Arial" pitchFamily="34" charset="0"/>
              </a:rPr>
              <a:t>, </a:t>
            </a:r>
            <a:r>
              <a:rPr lang="es-ES" sz="2000" dirty="0">
                <a:solidFill>
                  <a:schemeClr val="tx1"/>
                </a:solidFill>
                <a:latin typeface="Arial" pitchFamily="34" charset="0"/>
                <a:cs typeface="Arial" pitchFamily="34" charset="0"/>
              </a:rPr>
              <a:t>implementando oficialmente el HFS y las unidades de arranque de 800K, agregando soporte para varias tecnologías nuevas como el SCSI y el </a:t>
            </a:r>
            <a:r>
              <a:rPr lang="es-ES" sz="2000" dirty="0" err="1">
                <a:solidFill>
                  <a:schemeClr val="tx1"/>
                </a:solidFill>
                <a:latin typeface="Arial" pitchFamily="34" charset="0"/>
                <a:cs typeface="Arial" pitchFamily="34" charset="0"/>
              </a:rPr>
              <a:t>AppleShare</a:t>
            </a:r>
            <a:r>
              <a:rPr lang="es-ES" sz="2000" dirty="0">
                <a:solidFill>
                  <a:schemeClr val="tx1"/>
                </a:solidFill>
                <a:latin typeface="Arial" pitchFamily="34" charset="0"/>
                <a:cs typeface="Arial" pitchFamily="34" charset="0"/>
              </a:rPr>
              <a:t>, y el </a:t>
            </a:r>
            <a:r>
              <a:rPr lang="es-ES" sz="2000" dirty="0" err="1">
                <a:solidFill>
                  <a:schemeClr val="tx1"/>
                </a:solidFill>
                <a:latin typeface="Arial" pitchFamily="34" charset="0"/>
                <a:cs typeface="Arial" pitchFamily="34" charset="0"/>
              </a:rPr>
              <a:t>Trash</a:t>
            </a:r>
            <a:r>
              <a:rPr lang="es-ES" sz="2000" dirty="0">
                <a:solidFill>
                  <a:schemeClr val="tx1"/>
                </a:solidFill>
                <a:latin typeface="Arial" pitchFamily="34" charset="0"/>
                <a:cs typeface="Arial" pitchFamily="34" charset="0"/>
              </a:rPr>
              <a:t> (papelera) "inflable" (</a:t>
            </a:r>
            <a:r>
              <a:rPr lang="es-ES" sz="2000" dirty="0" err="1">
                <a:solidFill>
                  <a:schemeClr val="tx1"/>
                </a:solidFill>
                <a:latin typeface="Arial" pitchFamily="34" charset="0"/>
                <a:cs typeface="Arial" pitchFamily="34" charset="0"/>
              </a:rPr>
              <a:t>p.e.</a:t>
            </a:r>
            <a:r>
              <a:rPr lang="es-ES" sz="2000" dirty="0">
                <a:solidFill>
                  <a:schemeClr val="tx1"/>
                </a:solidFill>
                <a:latin typeface="Arial" pitchFamily="34" charset="0"/>
                <a:cs typeface="Arial" pitchFamily="34" charset="0"/>
              </a:rPr>
              <a:t>, cuando la papelera contiene archivos, adopta una apariencia hinchada). El </a:t>
            </a:r>
            <a:r>
              <a:rPr lang="es-ES" sz="2000" dirty="0" err="1">
                <a:solidFill>
                  <a:schemeClr val="tx1"/>
                </a:solidFill>
                <a:latin typeface="Arial" pitchFamily="34" charset="0"/>
                <a:cs typeface="Arial" pitchFamily="34" charset="0"/>
              </a:rPr>
              <a:t>System</a:t>
            </a:r>
            <a:r>
              <a:rPr lang="es-ES" sz="2000" dirty="0">
                <a:solidFill>
                  <a:schemeClr val="tx1"/>
                </a:solidFill>
                <a:latin typeface="Arial" pitchFamily="34" charset="0"/>
                <a:cs typeface="Arial" pitchFamily="34" charset="0"/>
              </a:rPr>
              <a:t> 4.0 venía con el Mac SE y el Macintosh </a:t>
            </a:r>
            <a:r>
              <a:rPr lang="es-ES" sz="2000" dirty="0" smtClean="0">
                <a:solidFill>
                  <a:schemeClr val="tx1"/>
                </a:solidFill>
                <a:latin typeface="Arial" pitchFamily="34" charset="0"/>
                <a:cs typeface="Arial" pitchFamily="34" charset="0"/>
              </a:rPr>
              <a:t>II, </a:t>
            </a:r>
            <a:r>
              <a:rPr lang="es-ES" sz="2000" dirty="0">
                <a:solidFill>
                  <a:schemeClr val="tx1"/>
                </a:solidFill>
                <a:latin typeface="Arial" pitchFamily="34" charset="0"/>
                <a:cs typeface="Arial" pitchFamily="34" charset="0"/>
              </a:rPr>
              <a:t>los cuales requerían soporte adicional para los primeros zócalos de expansión, el Apple Desktop Bus (ADB), discos rígidos internos en el Mac II, color, monitores grandes y el primer procesador Motorola 68020</a:t>
            </a:r>
            <a:r>
              <a:rPr lang="es-ES" sz="2000" dirty="0" smtClean="0">
                <a:solidFill>
                  <a:schemeClr val="tx1"/>
                </a:solidFill>
                <a:latin typeface="Arial" pitchFamily="34" charset="0"/>
                <a:cs typeface="Arial" pitchFamily="34" charset="0"/>
              </a:rPr>
              <a:t>.</a:t>
            </a:r>
            <a:endParaRPr lang="es-ES" sz="20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0"/>
            <a:ext cx="7772400" cy="1470025"/>
          </a:xfrm>
        </p:spPr>
        <p:txBody>
          <a:bodyPr>
            <a:normAutofit/>
          </a:bodyPr>
          <a:lstStyle/>
          <a:p>
            <a:r>
              <a:rPr lang="es-ES" dirty="0" err="1"/>
              <a:t>System</a:t>
            </a:r>
            <a:r>
              <a:rPr lang="es-ES" dirty="0"/>
              <a:t> Software 5</a:t>
            </a:r>
            <a:br>
              <a:rPr lang="es-ES" dirty="0"/>
            </a:br>
            <a:endParaRPr lang="es-ES" dirty="0"/>
          </a:p>
        </p:txBody>
      </p:sp>
      <p:sp>
        <p:nvSpPr>
          <p:cNvPr id="3" name="2 Subtítulo"/>
          <p:cNvSpPr>
            <a:spLocks noGrp="1"/>
          </p:cNvSpPr>
          <p:nvPr>
            <p:ph type="subTitle" idx="1"/>
          </p:nvPr>
        </p:nvSpPr>
        <p:spPr>
          <a:xfrm>
            <a:off x="827584" y="1268760"/>
            <a:ext cx="7992888" cy="4392488"/>
          </a:xfrm>
        </p:spPr>
        <p:txBody>
          <a:bodyPr>
            <a:normAutofit fontScale="92500" lnSpcReduction="10000"/>
          </a:bodyPr>
          <a:lstStyle/>
          <a:p>
            <a:r>
              <a:rPr lang="es-ES" dirty="0">
                <a:solidFill>
                  <a:schemeClr val="tx1"/>
                </a:solidFill>
                <a:latin typeface="Arial" pitchFamily="34" charset="0"/>
                <a:cs typeface="Arial" pitchFamily="34" charset="0"/>
              </a:rPr>
              <a:t>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 5 (también conocido simplemente como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5) agregó el </a:t>
            </a:r>
            <a:r>
              <a:rPr lang="es-ES" dirty="0" err="1">
                <a:solidFill>
                  <a:schemeClr val="tx1"/>
                </a:solidFill>
                <a:latin typeface="Arial" pitchFamily="34" charset="0"/>
                <a:cs typeface="Arial" pitchFamily="34" charset="0"/>
              </a:rPr>
              <a:t>MultiFinder</a:t>
            </a:r>
            <a:r>
              <a:rPr lang="es-ES" dirty="0">
                <a:solidFill>
                  <a:schemeClr val="tx1"/>
                </a:solidFill>
                <a:latin typeface="Arial" pitchFamily="34" charset="0"/>
                <a:cs typeface="Arial" pitchFamily="34" charset="0"/>
              </a:rPr>
              <a:t>, una extensión que permitía al sistema correr varios programas al mismo tiempo. El sistema usaba el modelo de multitarea cooperativa, en el sentido de que daba tiempo a las aplicaciones en segundo plano sólo cuando la aplicación que se ejecuta daba el control. Un cambio inteligente en las funciones del sistema fue que las aplicaciones que eran </a:t>
            </a:r>
            <a:r>
              <a:rPr lang="es-ES" dirty="0" err="1">
                <a:solidFill>
                  <a:schemeClr val="tx1"/>
                </a:solidFill>
                <a:latin typeface="Arial" pitchFamily="34" charset="0"/>
                <a:cs typeface="Arial" pitchFamily="34" charset="0"/>
              </a:rPr>
              <a:t>llamdas</a:t>
            </a:r>
            <a:r>
              <a:rPr lang="es-ES" dirty="0">
                <a:solidFill>
                  <a:schemeClr val="tx1"/>
                </a:solidFill>
                <a:latin typeface="Arial" pitchFamily="34" charset="0"/>
                <a:cs typeface="Arial" pitchFamily="34" charset="0"/>
              </a:rPr>
              <a:t> para atender eventos hacían que las aplicaciones </a:t>
            </a:r>
            <a:r>
              <a:rPr lang="es-ES" dirty="0" err="1">
                <a:solidFill>
                  <a:schemeClr val="tx1"/>
                </a:solidFill>
                <a:latin typeface="Arial" pitchFamily="34" charset="0"/>
                <a:cs typeface="Arial" pitchFamily="34" charset="0"/>
              </a:rPr>
              <a:t>existenten</a:t>
            </a:r>
            <a:r>
              <a:rPr lang="es-ES" dirty="0">
                <a:solidFill>
                  <a:schemeClr val="tx1"/>
                </a:solidFill>
                <a:latin typeface="Arial" pitchFamily="34" charset="0"/>
                <a:cs typeface="Arial" pitchFamily="34" charset="0"/>
              </a:rPr>
              <a:t> compartieran el tiempo automáticamente. Los usuarios podían optar por no usar el </a:t>
            </a:r>
            <a:r>
              <a:rPr lang="es-ES" dirty="0" err="1">
                <a:solidFill>
                  <a:schemeClr val="tx1"/>
                </a:solidFill>
                <a:latin typeface="Arial" pitchFamily="34" charset="0"/>
                <a:cs typeface="Arial" pitchFamily="34" charset="0"/>
              </a:rPr>
              <a:t>MultiFinder</a:t>
            </a:r>
            <a:r>
              <a:rPr lang="es-ES" dirty="0">
                <a:solidFill>
                  <a:schemeClr val="tx1"/>
                </a:solidFill>
                <a:latin typeface="Arial" pitchFamily="34" charset="0"/>
                <a:cs typeface="Arial" pitchFamily="34" charset="0"/>
              </a:rPr>
              <a:t>, y por lo tanto fijarlo con una sola aplicación por vez, como era en las versiones anteriores del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a:t>
            </a:r>
          </a:p>
          <a:p>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 5 fue el primer sistema operativo de Macintosh en tener número de versión unificada del "Macintosh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 al contrario que los número usados para 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y el </a:t>
            </a:r>
            <a:r>
              <a:rPr lang="es-ES" dirty="0" err="1">
                <a:solidFill>
                  <a:schemeClr val="tx1"/>
                </a:solidFill>
                <a:latin typeface="Arial" pitchFamily="34" charset="0"/>
                <a:cs typeface="Arial" pitchFamily="34" charset="0"/>
              </a:rPr>
              <a:t>Finder</a:t>
            </a:r>
            <a:r>
              <a:rPr lang="es-ES" dirty="0">
                <a:solidFill>
                  <a:schemeClr val="tx1"/>
                </a:solidFill>
                <a:latin typeface="Arial" pitchFamily="34" charset="0"/>
                <a:cs typeface="Arial" pitchFamily="34" charset="0"/>
              </a:rPr>
              <a:t>.</a:t>
            </a:r>
          </a:p>
          <a:p>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 5 estuvo disponible por corto tiempo y sólo en algunos países, incluyendo Estados Unidos, Europa y Canadá.</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60648"/>
            <a:ext cx="7772400" cy="1470025"/>
          </a:xfrm>
        </p:spPr>
        <p:txBody>
          <a:bodyPr>
            <a:normAutofit/>
          </a:bodyPr>
          <a:lstStyle/>
          <a:p>
            <a:r>
              <a:rPr lang="es-ES" dirty="0" err="1"/>
              <a:t>System</a:t>
            </a:r>
            <a:r>
              <a:rPr lang="es-ES" dirty="0"/>
              <a:t> Software 6</a:t>
            </a:r>
            <a:br>
              <a:rPr lang="es-ES" dirty="0"/>
            </a:br>
            <a:endParaRPr lang="es-ES" dirty="0"/>
          </a:p>
        </p:txBody>
      </p:sp>
      <p:sp>
        <p:nvSpPr>
          <p:cNvPr id="3" name="2 Subtítulo"/>
          <p:cNvSpPr>
            <a:spLocks noGrp="1"/>
          </p:cNvSpPr>
          <p:nvPr>
            <p:ph type="subTitle" idx="1"/>
          </p:nvPr>
        </p:nvSpPr>
        <p:spPr>
          <a:xfrm>
            <a:off x="467544" y="1412776"/>
            <a:ext cx="8424936" cy="4464496"/>
          </a:xfrm>
        </p:spPr>
        <p:txBody>
          <a:bodyPr>
            <a:normAutofit/>
          </a:bodyPr>
          <a:lstStyle/>
          <a:p>
            <a:r>
              <a:rPr lang="es-ES" dirty="0">
                <a:solidFill>
                  <a:schemeClr val="tx1"/>
                </a:solidFill>
                <a:latin typeface="Arial" pitchFamily="34" charset="0"/>
                <a:cs typeface="Arial" pitchFamily="34" charset="0"/>
              </a:rPr>
              <a:t>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Software 6 (también conocido simplemente como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600) fue una versión consolidada del Mac OS, produciendo un sistema operativo completo, estable y de larga duración. Las dos mayores introducciones en el hardware requirieron soporte adicional en 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6, donde el procesador Motorola 68030 y el </a:t>
            </a:r>
            <a:r>
              <a:rPr lang="es-ES" dirty="0" err="1" smtClean="0">
                <a:solidFill>
                  <a:schemeClr val="tx1"/>
                </a:solidFill>
                <a:latin typeface="Arial" pitchFamily="34" charset="0"/>
                <a:cs typeface="Arial" pitchFamily="34" charset="0"/>
              </a:rPr>
              <a:t>SuperDrive</a:t>
            </a:r>
            <a:r>
              <a:rPr lang="es-ES" dirty="0">
                <a:solidFill>
                  <a:schemeClr val="tx1"/>
                </a:solidFill>
                <a:latin typeface="Arial" pitchFamily="34" charset="0"/>
                <a:cs typeface="Arial" pitchFamily="34" charset="0"/>
              </a:rPr>
              <a:t> de 1,44 MB debutaron con el Macintosh </a:t>
            </a:r>
            <a:r>
              <a:rPr lang="es-ES" dirty="0" err="1">
                <a:solidFill>
                  <a:schemeClr val="tx1"/>
                </a:solidFill>
                <a:latin typeface="Arial" pitchFamily="34" charset="0"/>
                <a:cs typeface="Arial" pitchFamily="34" charset="0"/>
              </a:rPr>
              <a:t>IIx</a:t>
            </a:r>
            <a:r>
              <a:rPr lang="es-ES" dirty="0">
                <a:solidFill>
                  <a:schemeClr val="tx1"/>
                </a:solidFill>
                <a:latin typeface="Arial" pitchFamily="34" charset="0"/>
                <a:cs typeface="Arial" pitchFamily="34" charset="0"/>
              </a:rPr>
              <a:t> y el </a:t>
            </a:r>
            <a:r>
              <a:rPr lang="es-ES" dirty="0" smtClean="0">
                <a:solidFill>
                  <a:schemeClr val="tx1"/>
                </a:solidFill>
                <a:latin typeface="Arial" pitchFamily="34" charset="0"/>
                <a:cs typeface="Arial" pitchFamily="34" charset="0"/>
              </a:rPr>
              <a:t>Macintosh </a:t>
            </a:r>
            <a:r>
              <a:rPr lang="es-ES" dirty="0">
                <a:solidFill>
                  <a:schemeClr val="tx1"/>
                </a:solidFill>
                <a:latin typeface="Arial" pitchFamily="34" charset="0"/>
                <a:cs typeface="Arial" pitchFamily="34" charset="0"/>
              </a:rPr>
              <a:t>SE/30. Más tarde incluyó soporte para las características de la primera laptop especializada, con la introducción de la Macintosh Portable. A partir del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6, el </a:t>
            </a:r>
            <a:r>
              <a:rPr lang="es-ES" dirty="0" err="1">
                <a:solidFill>
                  <a:schemeClr val="tx1"/>
                </a:solidFill>
                <a:latin typeface="Arial" pitchFamily="34" charset="0"/>
                <a:cs typeface="Arial" pitchFamily="34" charset="0"/>
              </a:rPr>
              <a:t>Finder</a:t>
            </a:r>
            <a:r>
              <a:rPr lang="es-ES" dirty="0">
                <a:solidFill>
                  <a:schemeClr val="tx1"/>
                </a:solidFill>
                <a:latin typeface="Arial" pitchFamily="34" charset="0"/>
                <a:cs typeface="Arial" pitchFamily="34" charset="0"/>
              </a:rPr>
              <a:t> tendría un número de versión unificado, casi coincidiendo con el del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aliviando mucha de la confusión causada por las considerables diferencias entre los </a:t>
            </a:r>
            <a:r>
              <a:rPr lang="es-ES" dirty="0" err="1">
                <a:solidFill>
                  <a:schemeClr val="tx1"/>
                </a:solidFill>
                <a:latin typeface="Arial" pitchFamily="34" charset="0"/>
                <a:cs typeface="Arial" pitchFamily="34" charset="0"/>
              </a:rPr>
              <a:t>System</a:t>
            </a:r>
            <a:r>
              <a:rPr lang="es-ES" dirty="0">
                <a:solidFill>
                  <a:schemeClr val="tx1"/>
                </a:solidFill>
                <a:latin typeface="Arial" pitchFamily="34" charset="0"/>
                <a:cs typeface="Arial" pitchFamily="34" charset="0"/>
              </a:rPr>
              <a:t> anteriores.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MX" b="1" dirty="0" smtClean="0">
                <a:latin typeface="Adobe Hebrew" pitchFamily="18" charset="-79"/>
                <a:cs typeface="Adobe Hebrew" pitchFamily="18" charset="-79"/>
              </a:rPr>
              <a:t>Mac OS 7.6</a:t>
            </a:r>
            <a:endParaRPr lang="es-MX" dirty="0">
              <a:latin typeface="Adobe Hebrew" pitchFamily="18" charset="-79"/>
              <a:cs typeface="Adobe Hebrew" pitchFamily="18" charset="-79"/>
            </a:endParaRPr>
          </a:p>
        </p:txBody>
      </p:sp>
      <p:sp>
        <p:nvSpPr>
          <p:cNvPr id="3" name="Content Placeholder 2"/>
          <p:cNvSpPr>
            <a:spLocks noGrp="1"/>
          </p:cNvSpPr>
          <p:nvPr>
            <p:ph idx="1"/>
          </p:nvPr>
        </p:nvSpPr>
        <p:spPr/>
        <p:txBody>
          <a:bodyPr/>
          <a:lstStyle/>
          <a:p>
            <a:r>
              <a:rPr lang="es-MX" dirty="0" smtClean="0">
                <a:latin typeface="Adobe Hebrew" pitchFamily="18" charset="-79"/>
                <a:cs typeface="Adobe Hebrew" pitchFamily="18" charset="-79"/>
              </a:rPr>
              <a:t>Mejora la estabilidad del Mac OS 7.6</a:t>
            </a:r>
          </a:p>
          <a:p>
            <a:r>
              <a:rPr lang="es-MX" dirty="0">
                <a:latin typeface="Adobe Hebrew" pitchFamily="18" charset="-79"/>
                <a:cs typeface="Adobe Hebrew" pitchFamily="18" charset="-79"/>
              </a:rPr>
              <a:t>R</a:t>
            </a:r>
            <a:r>
              <a:rPr lang="es-MX" dirty="0" smtClean="0">
                <a:latin typeface="Adobe Hebrew" pitchFamily="18" charset="-79"/>
                <a:cs typeface="Adobe Hebrew" pitchFamily="18" charset="-79"/>
              </a:rPr>
              <a:t>equería una CPU 68030 y ROM de 32 bits limpia, y discontinuaba el soporte para muchas de las primeras </a:t>
            </a:r>
            <a:r>
              <a:rPr lang="es-MX" dirty="0" err="1" smtClean="0">
                <a:latin typeface="Adobe Hebrew" pitchFamily="18" charset="-79"/>
                <a:cs typeface="Adobe Hebrew" pitchFamily="18" charset="-79"/>
              </a:rPr>
              <a:t>Macs</a:t>
            </a:r>
            <a:r>
              <a:rPr lang="es-MX" dirty="0" smtClean="0">
                <a:latin typeface="Adobe Hebrew" pitchFamily="18" charset="-79"/>
                <a:cs typeface="Adobe Hebrew" pitchFamily="18" charset="-79"/>
              </a:rPr>
              <a:t>, incluyendo la Mac Plus y la Mac II.</a:t>
            </a:r>
            <a:endParaRPr lang="es-MX" dirty="0">
              <a:latin typeface="Adobe Hebrew" pitchFamily="18" charset="-79"/>
              <a:cs typeface="Adobe Hebrew" pitchFamily="18"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70</TotalTime>
  <Words>1675</Words>
  <Application>Microsoft Office PowerPoint</Application>
  <PresentationFormat>Presentación en pantalla (4:3)</PresentationFormat>
  <Paragraphs>105</Paragraphs>
  <Slides>19</Slides>
  <Notes>2</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Metro</vt:lpstr>
      <vt:lpstr>MAC OS</vt:lpstr>
      <vt:lpstr>Historia de MAC OS</vt:lpstr>
      <vt:lpstr>Desarrollo de MAC OS</vt:lpstr>
      <vt:lpstr>Desarrollo de MAC OS</vt:lpstr>
      <vt:lpstr>Lanzamiento</vt:lpstr>
      <vt:lpstr>System 1, 2, 3 y 4 </vt:lpstr>
      <vt:lpstr>System Software 5 </vt:lpstr>
      <vt:lpstr>System Software 6 </vt:lpstr>
      <vt:lpstr>Mac OS 7.6</vt:lpstr>
      <vt:lpstr>Presentación de PowerPoint</vt:lpstr>
      <vt:lpstr>Presentación de PowerPoint</vt:lpstr>
      <vt:lpstr>Presentación de PowerPoint</vt:lpstr>
      <vt:lpstr>MAC OS 8.5 y 9</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Your User Name</dc:creator>
  <cp:lastModifiedBy>Usuario</cp:lastModifiedBy>
  <cp:revision>7</cp:revision>
  <dcterms:created xsi:type="dcterms:W3CDTF">2010-09-27T22:29:58Z</dcterms:created>
  <dcterms:modified xsi:type="dcterms:W3CDTF">2012-11-23T21:15:20Z</dcterms:modified>
</cp:coreProperties>
</file>